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  <p:sldId id="268" r:id="rId48"/>
    <p:sldId id="269" r:id="rId49"/>
    <p:sldId id="270" r:id="rId5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T Hoves" charset="1" panose="02000003020000060003"/>
      <p:regular r:id="rId10"/>
    </p:embeddedFont>
    <p:embeddedFont>
      <p:font typeface="TT Hoves Bold" charset="1" panose="02000003020000060003"/>
      <p:regular r:id="rId11"/>
    </p:embeddedFont>
    <p:embeddedFont>
      <p:font typeface="TT Hoves Italics" charset="1" panose="02000003020000060003"/>
      <p:regular r:id="rId12"/>
    </p:embeddedFont>
    <p:embeddedFont>
      <p:font typeface="TT Hoves Bold Italics" charset="1" panose="02000003020000060003"/>
      <p:regular r:id="rId13"/>
    </p:embeddedFont>
    <p:embeddedFont>
      <p:font typeface="Helios" charset="1" panose="020B0504020202020204"/>
      <p:regular r:id="rId14"/>
    </p:embeddedFont>
    <p:embeddedFont>
      <p:font typeface="Helios Bold" charset="1" panose="020B0704020202020204"/>
      <p:regular r:id="rId15"/>
    </p:embeddedFont>
    <p:embeddedFont>
      <p:font typeface="Helios Italics" charset="1" panose="020B0503020202090204"/>
      <p:regular r:id="rId16"/>
    </p:embeddedFont>
    <p:embeddedFont>
      <p:font typeface="Helios Bold Italics" charset="1" panose="020B0703020202090204"/>
      <p:regular r:id="rId17"/>
    </p:embeddedFont>
    <p:embeddedFont>
      <p:font typeface="Canva Sans" charset="1" panose="020B0503030501040103"/>
      <p:regular r:id="rId18"/>
    </p:embeddedFont>
    <p:embeddedFont>
      <p:font typeface="Canva Sans Bold" charset="1" panose="020B0803030501040103"/>
      <p:regular r:id="rId19"/>
    </p:embeddedFont>
    <p:embeddedFont>
      <p:font typeface="Canva Sans Italics" charset="1" panose="020B0503030501040103"/>
      <p:regular r:id="rId20"/>
    </p:embeddedFont>
    <p:embeddedFont>
      <p:font typeface="Canva Sans Bold Italics" charset="1" panose="020B0803030501040103"/>
      <p:regular r:id="rId21"/>
    </p:embeddedFont>
    <p:embeddedFont>
      <p:font typeface="Canva Sans Medium" charset="1" panose="020B0603030501040103"/>
      <p:regular r:id="rId22"/>
    </p:embeddedFont>
    <p:embeddedFont>
      <p:font typeface="Canva Sans Medium Italics" charset="1" panose="020B0603030501040103"/>
      <p:regular r:id="rId23"/>
    </p:embeddedFont>
    <p:embeddedFont>
      <p:font typeface="Open Sauce" charset="1" panose="00000500000000000000"/>
      <p:regular r:id="rId24"/>
    </p:embeddedFont>
    <p:embeddedFont>
      <p:font typeface="Open Sauce Bold" charset="1" panose="00000800000000000000"/>
      <p:regular r:id="rId25"/>
    </p:embeddedFont>
    <p:embeddedFont>
      <p:font typeface="Open Sauce Italics" charset="1" panose="00000500000000000000"/>
      <p:regular r:id="rId26"/>
    </p:embeddedFont>
    <p:embeddedFont>
      <p:font typeface="Open Sauce Bold Italics" charset="1" panose="00000800000000000000"/>
      <p:regular r:id="rId27"/>
    </p:embeddedFont>
    <p:embeddedFont>
      <p:font typeface="Open Sauce Light" charset="1" panose="00000400000000000000"/>
      <p:regular r:id="rId28"/>
    </p:embeddedFont>
    <p:embeddedFont>
      <p:font typeface="Open Sauce Light Italics" charset="1" panose="00000400000000000000"/>
      <p:regular r:id="rId29"/>
    </p:embeddedFont>
    <p:embeddedFont>
      <p:font typeface="Open Sauce Medium" charset="1" panose="00000600000000000000"/>
      <p:regular r:id="rId30"/>
    </p:embeddedFont>
    <p:embeddedFont>
      <p:font typeface="Open Sauce Medium Italics" charset="1" panose="00000600000000000000"/>
      <p:regular r:id="rId31"/>
    </p:embeddedFont>
    <p:embeddedFont>
      <p:font typeface="Open Sauce Semi-Bold" charset="1" panose="00000700000000000000"/>
      <p:regular r:id="rId32"/>
    </p:embeddedFont>
    <p:embeddedFont>
      <p:font typeface="Open Sauce Semi-Bold Italics" charset="1" panose="00000700000000000000"/>
      <p:regular r:id="rId33"/>
    </p:embeddedFont>
    <p:embeddedFont>
      <p:font typeface="Open Sauce Heavy" charset="1" panose="00000A00000000000000"/>
      <p:regular r:id="rId34"/>
    </p:embeddedFont>
    <p:embeddedFont>
      <p:font typeface="Open Sauce Heavy Italics" charset="1" panose="00000A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42" Target="slides/slide7.xml" Type="http://schemas.openxmlformats.org/officeDocument/2006/relationships/slide"/><Relationship Id="rId43" Target="slides/slide8.xml" Type="http://schemas.openxmlformats.org/officeDocument/2006/relationships/slide"/><Relationship Id="rId44" Target="slides/slide9.xml" Type="http://schemas.openxmlformats.org/officeDocument/2006/relationships/slide"/><Relationship Id="rId45" Target="slides/slide10.xml" Type="http://schemas.openxmlformats.org/officeDocument/2006/relationships/slide"/><Relationship Id="rId46" Target="slides/slide11.xml" Type="http://schemas.openxmlformats.org/officeDocument/2006/relationships/slide"/><Relationship Id="rId47" Target="slides/slide12.xml" Type="http://schemas.openxmlformats.org/officeDocument/2006/relationships/slide"/><Relationship Id="rId48" Target="slides/slide13.xml" Type="http://schemas.openxmlformats.org/officeDocument/2006/relationships/slide"/><Relationship Id="rId49" Target="slides/slide14.xml" Type="http://schemas.openxmlformats.org/officeDocument/2006/relationships/slide"/><Relationship Id="rId5" Target="tableStyles.xml" Type="http://schemas.openxmlformats.org/officeDocument/2006/relationships/tableStyles"/><Relationship Id="rId50" Target="slides/slide15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7708610" y="-412494"/>
            <a:ext cx="18562305" cy="8555165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006848" y="6804594"/>
            <a:ext cx="7555842" cy="3482406"/>
            <a:chOff x="0" y="0"/>
            <a:chExt cx="406400" cy="1873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-2263687" y="0"/>
            <a:ext cx="12503082" cy="10287000"/>
            <a:chOff x="0" y="0"/>
            <a:chExt cx="6184570" cy="508839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blipFill>
              <a:blip r:embed="rId2"/>
              <a:stretch>
                <a:fillRect l="-15820" t="0" r="-1582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983384" y="2597401"/>
            <a:ext cx="7282512" cy="4207193"/>
            <a:chOff x="0" y="0"/>
            <a:chExt cx="9710016" cy="5609591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4901989"/>
              <a:ext cx="9710016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>
                  <a:solidFill>
                    <a:srgbClr val="2A2E3A"/>
                  </a:solidFill>
                  <a:latin typeface="Helios"/>
                </a:rPr>
                <a:t>Your trusted travel partner 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0"/>
              <a:ext cx="9710016" cy="4648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3799"/>
                </a:lnSpc>
              </a:pPr>
              <a:r>
                <a:rPr lang="en-US" sz="11499">
                  <a:solidFill>
                    <a:srgbClr val="A20E20"/>
                  </a:solidFill>
                  <a:latin typeface="TT Hoves Bold"/>
                </a:rPr>
                <a:t>Cholo</a:t>
              </a:r>
            </a:p>
            <a:p>
              <a:pPr>
                <a:lnSpc>
                  <a:spcPts val="13799"/>
                </a:lnSpc>
              </a:pPr>
              <a:r>
                <a:rPr lang="en-US" sz="11499">
                  <a:solidFill>
                    <a:srgbClr val="A20E20"/>
                  </a:solidFill>
                  <a:latin typeface="TT Hoves Bold"/>
                </a:rPr>
                <a:t>Ghuri 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36399" y="0"/>
            <a:ext cx="9561863" cy="2489835"/>
            <a:chOff x="0" y="0"/>
            <a:chExt cx="1560723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60723" cy="406400"/>
            </a:xfrm>
            <a:custGeom>
              <a:avLst/>
              <a:gdLst/>
              <a:ahLst/>
              <a:cxnLst/>
              <a:rect r="r" b="b" t="t" l="l"/>
              <a:pathLst>
                <a:path h="406400" w="1560723">
                  <a:moveTo>
                    <a:pt x="0" y="0"/>
                  </a:moveTo>
                  <a:lnTo>
                    <a:pt x="1357523" y="0"/>
                  </a:lnTo>
                  <a:lnTo>
                    <a:pt x="1560723" y="203200"/>
                  </a:lnTo>
                  <a:lnTo>
                    <a:pt x="1357523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-38100"/>
              <a:ext cx="130672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144000" y="212475"/>
            <a:ext cx="8115300" cy="10664871"/>
          </a:xfrm>
          <a:custGeom>
            <a:avLst/>
            <a:gdLst/>
            <a:ahLst/>
            <a:cxnLst/>
            <a:rect r="r" b="b" t="t" l="l"/>
            <a:pathLst>
              <a:path h="10664871" w="8115300">
                <a:moveTo>
                  <a:pt x="0" y="0"/>
                </a:moveTo>
                <a:lnTo>
                  <a:pt x="8115300" y="0"/>
                </a:lnTo>
                <a:lnTo>
                  <a:pt x="8115300" y="10664871"/>
                </a:lnTo>
                <a:lnTo>
                  <a:pt x="0" y="106648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375920"/>
            <a:ext cx="675114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ER diagram: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751141" y="688282"/>
            <a:ext cx="886568" cy="1113270"/>
          </a:xfrm>
          <a:custGeom>
            <a:avLst/>
            <a:gdLst/>
            <a:ahLst/>
            <a:cxnLst/>
            <a:rect r="r" b="b" t="t" l="l"/>
            <a:pathLst>
              <a:path h="1113270" w="886568">
                <a:moveTo>
                  <a:pt x="0" y="0"/>
                </a:moveTo>
                <a:lnTo>
                  <a:pt x="886568" y="0"/>
                </a:lnTo>
                <a:lnTo>
                  <a:pt x="886568" y="1113270"/>
                </a:lnTo>
                <a:lnTo>
                  <a:pt x="0" y="11132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2630525"/>
            <a:ext cx="2959649" cy="831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7"/>
              </a:lnSpc>
            </a:pPr>
            <a:r>
              <a:rPr lang="en-US" sz="4919">
                <a:solidFill>
                  <a:srgbClr val="000000"/>
                </a:solidFill>
                <a:latin typeface="Canva Sans Bold"/>
              </a:rPr>
              <a:t>ENTITIES: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68925" y="3462260"/>
            <a:ext cx="7463019" cy="6186466"/>
            <a:chOff x="0" y="0"/>
            <a:chExt cx="9950693" cy="8248621"/>
          </a:xfrm>
        </p:grpSpPr>
        <p:grpSp>
          <p:nvGrpSpPr>
            <p:cNvPr name="Group 10" id="10"/>
            <p:cNvGrpSpPr/>
            <p:nvPr/>
          </p:nvGrpSpPr>
          <p:grpSpPr>
            <a:xfrm rot="-5400000">
              <a:off x="-160710" y="160710"/>
              <a:ext cx="735898" cy="414478"/>
              <a:chOff x="0" y="0"/>
              <a:chExt cx="812800" cy="45779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457791"/>
              </a:xfrm>
              <a:custGeom>
                <a:avLst/>
                <a:gdLst/>
                <a:ahLst/>
                <a:cxnLst/>
                <a:rect r="r" b="b" t="t" l="l"/>
                <a:pathLst>
                  <a:path h="457791" w="812800">
                    <a:moveTo>
                      <a:pt x="406400" y="457791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457791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27000" y="23174"/>
                <a:ext cx="558800" cy="2220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1180404" y="-50728"/>
              <a:ext cx="8770288" cy="761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>
                  <a:solidFill>
                    <a:srgbClr val="2A2E3A"/>
                  </a:solidFill>
                  <a:latin typeface="Helios"/>
                </a:rPr>
                <a:t>Friend</a:t>
              </a:r>
            </a:p>
          </p:txBody>
        </p:sp>
        <p:grpSp>
          <p:nvGrpSpPr>
            <p:cNvPr name="Group 14" id="14"/>
            <p:cNvGrpSpPr/>
            <p:nvPr/>
          </p:nvGrpSpPr>
          <p:grpSpPr>
            <a:xfrm rot="-5400000">
              <a:off x="-160710" y="1201408"/>
              <a:ext cx="735898" cy="414478"/>
              <a:chOff x="0" y="0"/>
              <a:chExt cx="812800" cy="457791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457791"/>
              </a:xfrm>
              <a:custGeom>
                <a:avLst/>
                <a:gdLst/>
                <a:ahLst/>
                <a:cxnLst/>
                <a:rect r="r" b="b" t="t" l="l"/>
                <a:pathLst>
                  <a:path h="457791" w="812800">
                    <a:moveTo>
                      <a:pt x="406400" y="457791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457791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127000" y="23174"/>
                <a:ext cx="558800" cy="2220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1180404" y="989970"/>
              <a:ext cx="8770288" cy="761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>
                  <a:solidFill>
                    <a:srgbClr val="2A2E3A"/>
                  </a:solidFill>
                  <a:latin typeface="Helios"/>
                </a:rPr>
                <a:t>User</a:t>
              </a:r>
            </a:p>
          </p:txBody>
        </p:sp>
        <p:grpSp>
          <p:nvGrpSpPr>
            <p:cNvPr name="Group 18" id="18"/>
            <p:cNvGrpSpPr/>
            <p:nvPr/>
          </p:nvGrpSpPr>
          <p:grpSpPr>
            <a:xfrm rot="-5400000">
              <a:off x="-160710" y="2279446"/>
              <a:ext cx="735898" cy="414478"/>
              <a:chOff x="0" y="0"/>
              <a:chExt cx="812800" cy="45779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457791"/>
              </a:xfrm>
              <a:custGeom>
                <a:avLst/>
                <a:gdLst/>
                <a:ahLst/>
                <a:cxnLst/>
                <a:rect r="r" b="b" t="t" l="l"/>
                <a:pathLst>
                  <a:path h="457791" w="812800">
                    <a:moveTo>
                      <a:pt x="406400" y="457791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457791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127000" y="23174"/>
                <a:ext cx="558800" cy="2220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1180404" y="2068008"/>
              <a:ext cx="8770288" cy="761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>
                  <a:solidFill>
                    <a:srgbClr val="2A2E3A"/>
                  </a:solidFill>
                  <a:latin typeface="Helios"/>
                </a:rPr>
                <a:t>Profile</a:t>
              </a:r>
            </a:p>
          </p:txBody>
        </p:sp>
        <p:grpSp>
          <p:nvGrpSpPr>
            <p:cNvPr name="Group 22" id="22"/>
            <p:cNvGrpSpPr/>
            <p:nvPr/>
          </p:nvGrpSpPr>
          <p:grpSpPr>
            <a:xfrm rot="-5400000">
              <a:off x="-160710" y="3358243"/>
              <a:ext cx="735898" cy="414478"/>
              <a:chOff x="0" y="0"/>
              <a:chExt cx="812800" cy="457791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457791"/>
              </a:xfrm>
              <a:custGeom>
                <a:avLst/>
                <a:gdLst/>
                <a:ahLst/>
                <a:cxnLst/>
                <a:rect r="r" b="b" t="t" l="l"/>
                <a:pathLst>
                  <a:path h="457791" w="812800">
                    <a:moveTo>
                      <a:pt x="406400" y="457791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457791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127000" y="23174"/>
                <a:ext cx="558800" cy="2220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1180404" y="3146805"/>
              <a:ext cx="8770288" cy="761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>
                  <a:solidFill>
                    <a:srgbClr val="2A2E3A"/>
                  </a:solidFill>
                  <a:latin typeface="Helios"/>
                </a:rPr>
                <a:t>Post</a:t>
              </a:r>
            </a:p>
          </p:txBody>
        </p:sp>
        <p:grpSp>
          <p:nvGrpSpPr>
            <p:cNvPr name="Group 26" id="26"/>
            <p:cNvGrpSpPr/>
            <p:nvPr/>
          </p:nvGrpSpPr>
          <p:grpSpPr>
            <a:xfrm rot="-5400000">
              <a:off x="-160710" y="4437041"/>
              <a:ext cx="735898" cy="414478"/>
              <a:chOff x="0" y="0"/>
              <a:chExt cx="812800" cy="457791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457791"/>
              </a:xfrm>
              <a:custGeom>
                <a:avLst/>
                <a:gdLst/>
                <a:ahLst/>
                <a:cxnLst/>
                <a:rect r="r" b="b" t="t" l="l"/>
                <a:pathLst>
                  <a:path h="457791" w="812800">
                    <a:moveTo>
                      <a:pt x="406400" y="457791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457791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127000" y="23174"/>
                <a:ext cx="558800" cy="2220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1180404" y="4225603"/>
              <a:ext cx="8770288" cy="761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>
                  <a:solidFill>
                    <a:srgbClr val="2A2E3A"/>
                  </a:solidFill>
                  <a:latin typeface="Helios"/>
                </a:rPr>
                <a:t>Location</a:t>
              </a:r>
            </a:p>
          </p:txBody>
        </p:sp>
        <p:grpSp>
          <p:nvGrpSpPr>
            <p:cNvPr name="Group 30" id="30"/>
            <p:cNvGrpSpPr/>
            <p:nvPr/>
          </p:nvGrpSpPr>
          <p:grpSpPr>
            <a:xfrm rot="-5400000">
              <a:off x="-160710" y="5515839"/>
              <a:ext cx="735898" cy="414478"/>
              <a:chOff x="0" y="0"/>
              <a:chExt cx="812800" cy="457791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457791"/>
              </a:xfrm>
              <a:custGeom>
                <a:avLst/>
                <a:gdLst/>
                <a:ahLst/>
                <a:cxnLst/>
                <a:rect r="r" b="b" t="t" l="l"/>
                <a:pathLst>
                  <a:path h="457791" w="812800">
                    <a:moveTo>
                      <a:pt x="406400" y="457791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457791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127000" y="23174"/>
                <a:ext cx="558800" cy="2220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"/>
                  </a:lnSpc>
                </a:pPr>
              </a:p>
            </p:txBody>
          </p:sp>
        </p:grpSp>
        <p:sp>
          <p:nvSpPr>
            <p:cNvPr name="TextBox 33" id="33"/>
            <p:cNvSpPr txBox="true"/>
            <p:nvPr/>
          </p:nvSpPr>
          <p:spPr>
            <a:xfrm rot="0">
              <a:off x="1180404" y="5304400"/>
              <a:ext cx="8770288" cy="761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>
                  <a:solidFill>
                    <a:srgbClr val="2A2E3A"/>
                  </a:solidFill>
                  <a:latin typeface="Helios"/>
                </a:rPr>
                <a:t>Photo table</a:t>
              </a:r>
            </a:p>
          </p:txBody>
        </p:sp>
        <p:grpSp>
          <p:nvGrpSpPr>
            <p:cNvPr name="Group 34" id="34"/>
            <p:cNvGrpSpPr/>
            <p:nvPr/>
          </p:nvGrpSpPr>
          <p:grpSpPr>
            <a:xfrm rot="-5400000">
              <a:off x="-160710" y="6594636"/>
              <a:ext cx="735898" cy="414478"/>
              <a:chOff x="0" y="0"/>
              <a:chExt cx="812800" cy="457791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457791"/>
              </a:xfrm>
              <a:custGeom>
                <a:avLst/>
                <a:gdLst/>
                <a:ahLst/>
                <a:cxnLst/>
                <a:rect r="r" b="b" t="t" l="l"/>
                <a:pathLst>
                  <a:path h="457791" w="812800">
                    <a:moveTo>
                      <a:pt x="406400" y="457791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457791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127000" y="23174"/>
                <a:ext cx="558800" cy="2220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"/>
                  </a:lnSpc>
                </a:pPr>
              </a:p>
            </p:txBody>
          </p:sp>
        </p:grpSp>
        <p:sp>
          <p:nvSpPr>
            <p:cNvPr name="TextBox 37" id="37"/>
            <p:cNvSpPr txBox="true"/>
            <p:nvPr/>
          </p:nvSpPr>
          <p:spPr>
            <a:xfrm rot="0">
              <a:off x="1180404" y="6383198"/>
              <a:ext cx="8770288" cy="761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>
                  <a:solidFill>
                    <a:srgbClr val="2A2E3A"/>
                  </a:solidFill>
                  <a:latin typeface="Helios"/>
                </a:rPr>
                <a:t>Group</a:t>
              </a:r>
            </a:p>
          </p:txBody>
        </p:sp>
        <p:grpSp>
          <p:nvGrpSpPr>
            <p:cNvPr name="Group 38" id="38"/>
            <p:cNvGrpSpPr/>
            <p:nvPr/>
          </p:nvGrpSpPr>
          <p:grpSpPr>
            <a:xfrm rot="-5400000">
              <a:off x="-160710" y="7673434"/>
              <a:ext cx="735898" cy="414478"/>
              <a:chOff x="0" y="0"/>
              <a:chExt cx="812800" cy="457791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457791"/>
              </a:xfrm>
              <a:custGeom>
                <a:avLst/>
                <a:gdLst/>
                <a:ahLst/>
                <a:cxnLst/>
                <a:rect r="r" b="b" t="t" l="l"/>
                <a:pathLst>
                  <a:path h="457791" w="812800">
                    <a:moveTo>
                      <a:pt x="406400" y="457791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457791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127000" y="23174"/>
                <a:ext cx="558800" cy="2220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"/>
                  </a:lnSpc>
                </a:pPr>
              </a:p>
            </p:txBody>
          </p:sp>
        </p:grpSp>
        <p:sp>
          <p:nvSpPr>
            <p:cNvPr name="TextBox 41" id="41"/>
            <p:cNvSpPr txBox="true"/>
            <p:nvPr/>
          </p:nvSpPr>
          <p:spPr>
            <a:xfrm rot="0">
              <a:off x="1180404" y="7461996"/>
              <a:ext cx="8770288" cy="761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>
                  <a:solidFill>
                    <a:srgbClr val="2A2E3A"/>
                  </a:solidFill>
                  <a:latin typeface="Helios"/>
                </a:rPr>
                <a:t>Comment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678450" y="9735077"/>
            <a:ext cx="7463019" cy="551923"/>
            <a:chOff x="0" y="0"/>
            <a:chExt cx="9950693" cy="735898"/>
          </a:xfrm>
        </p:grpSpPr>
        <p:grpSp>
          <p:nvGrpSpPr>
            <p:cNvPr name="Group 43" id="43"/>
            <p:cNvGrpSpPr/>
            <p:nvPr/>
          </p:nvGrpSpPr>
          <p:grpSpPr>
            <a:xfrm rot="-5400000">
              <a:off x="-160710" y="160710"/>
              <a:ext cx="735898" cy="414478"/>
              <a:chOff x="0" y="0"/>
              <a:chExt cx="812800" cy="457791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812800" cy="457791"/>
              </a:xfrm>
              <a:custGeom>
                <a:avLst/>
                <a:gdLst/>
                <a:ahLst/>
                <a:cxnLst/>
                <a:rect r="r" b="b" t="t" l="l"/>
                <a:pathLst>
                  <a:path h="457791" w="812800">
                    <a:moveTo>
                      <a:pt x="406400" y="457791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457791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127000" y="23174"/>
                <a:ext cx="558800" cy="2220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"/>
                  </a:lnSpc>
                </a:pPr>
              </a:p>
            </p:txBody>
          </p:sp>
        </p:grpSp>
        <p:sp>
          <p:nvSpPr>
            <p:cNvPr name="TextBox 46" id="46"/>
            <p:cNvSpPr txBox="true"/>
            <p:nvPr/>
          </p:nvSpPr>
          <p:spPr>
            <a:xfrm rot="0">
              <a:off x="1180404" y="-50728"/>
              <a:ext cx="8770288" cy="761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>
                  <a:solidFill>
                    <a:srgbClr val="2A2E3A"/>
                  </a:solidFill>
                  <a:latin typeface="Helios"/>
                </a:rPr>
                <a:t>Hotel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194675"/>
            <a:ext cx="6724886" cy="10259659"/>
          </a:xfrm>
          <a:custGeom>
            <a:avLst/>
            <a:gdLst/>
            <a:ahLst/>
            <a:cxnLst/>
            <a:rect r="r" b="b" t="t" l="l"/>
            <a:pathLst>
              <a:path h="10259659" w="6724886">
                <a:moveTo>
                  <a:pt x="0" y="0"/>
                </a:moveTo>
                <a:lnTo>
                  <a:pt x="6724886" y="0"/>
                </a:lnTo>
                <a:lnTo>
                  <a:pt x="6724886" y="10259659"/>
                </a:lnTo>
                <a:lnTo>
                  <a:pt x="0" y="102596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94675"/>
            <a:ext cx="5355890" cy="2677945"/>
            <a:chOff x="0" y="0"/>
            <a:chExt cx="812800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6985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0" y="664683"/>
            <a:ext cx="4860405" cy="1566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Schema: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16853"/>
            <a:ext cx="6479889" cy="1054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>
                <a:solidFill>
                  <a:srgbClr val="000000"/>
                </a:solidFill>
                <a:latin typeface="Canva Sans Bold"/>
              </a:rPr>
              <a:t>Task distribution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6722183" y="1271425"/>
            <a:ext cx="1000528" cy="689455"/>
          </a:xfrm>
          <a:custGeom>
            <a:avLst/>
            <a:gdLst/>
            <a:ahLst/>
            <a:cxnLst/>
            <a:rect r="r" b="b" t="t" l="l"/>
            <a:pathLst>
              <a:path h="689455" w="1000528">
                <a:moveTo>
                  <a:pt x="0" y="0"/>
                </a:moveTo>
                <a:lnTo>
                  <a:pt x="1000528" y="0"/>
                </a:lnTo>
                <a:lnTo>
                  <a:pt x="1000528" y="689455"/>
                </a:lnTo>
                <a:lnTo>
                  <a:pt x="0" y="6894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863673" y="1100409"/>
            <a:ext cx="4904693" cy="936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64"/>
              </a:lnSpc>
            </a:pPr>
            <a:r>
              <a:rPr lang="en-US" sz="5545">
                <a:solidFill>
                  <a:srgbClr val="000000"/>
                </a:solidFill>
                <a:latin typeface="Canva Sans Bold"/>
              </a:rPr>
              <a:t>Asaduzzaman: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006491" y="1271425"/>
            <a:ext cx="1000528" cy="689455"/>
          </a:xfrm>
          <a:custGeom>
            <a:avLst/>
            <a:gdLst/>
            <a:ahLst/>
            <a:cxnLst/>
            <a:rect r="r" b="b" t="t" l="l"/>
            <a:pathLst>
              <a:path h="689455" w="1000528">
                <a:moveTo>
                  <a:pt x="0" y="0"/>
                </a:moveTo>
                <a:lnTo>
                  <a:pt x="1000528" y="0"/>
                </a:lnTo>
                <a:lnTo>
                  <a:pt x="1000528" y="689455"/>
                </a:lnTo>
                <a:lnTo>
                  <a:pt x="0" y="6894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0"/>
            <a:ext cx="6479889" cy="10287000"/>
            <a:chOff x="0" y="0"/>
            <a:chExt cx="1706637" cy="270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0663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06637">
                  <a:moveTo>
                    <a:pt x="0" y="0"/>
                  </a:moveTo>
                  <a:lnTo>
                    <a:pt x="1706637" y="0"/>
                  </a:lnTo>
                  <a:lnTo>
                    <a:pt x="170663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706637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222447" y="2295024"/>
            <a:ext cx="230326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1.Login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321638" y="3439294"/>
            <a:ext cx="810488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2.Home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39238" y="4819967"/>
            <a:ext cx="952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7222447" y="4395470"/>
            <a:ext cx="268158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3.Admin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39238" y="4652327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4245144" y="924508"/>
            <a:ext cx="2624541" cy="1112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24"/>
              </a:lnSpc>
            </a:pPr>
            <a:r>
              <a:rPr lang="en-US" sz="6517">
                <a:solidFill>
                  <a:srgbClr val="000000"/>
                </a:solidFill>
                <a:latin typeface="Canva Sans Bold"/>
              </a:rPr>
              <a:t>Adnan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95731" y="2295024"/>
            <a:ext cx="269245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1.Profile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26520" y="3439294"/>
            <a:ext cx="285824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2.Review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304648" y="4395470"/>
            <a:ext cx="202078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3.Post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9525711" y="5921311"/>
            <a:ext cx="1000528" cy="689455"/>
          </a:xfrm>
          <a:custGeom>
            <a:avLst/>
            <a:gdLst/>
            <a:ahLst/>
            <a:cxnLst/>
            <a:rect r="r" b="b" t="t" l="l"/>
            <a:pathLst>
              <a:path h="689455" w="1000528">
                <a:moveTo>
                  <a:pt x="0" y="0"/>
                </a:moveTo>
                <a:lnTo>
                  <a:pt x="1000528" y="0"/>
                </a:lnTo>
                <a:lnTo>
                  <a:pt x="1000528" y="689455"/>
                </a:lnTo>
                <a:lnTo>
                  <a:pt x="0" y="6894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806280" y="5683265"/>
            <a:ext cx="2508762" cy="927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5"/>
              </a:lnSpc>
            </a:pPr>
            <a:r>
              <a:rPr lang="en-US" sz="5425">
                <a:solidFill>
                  <a:srgbClr val="000000"/>
                </a:solidFill>
                <a:latin typeface="Canva Sans Bold"/>
              </a:rPr>
              <a:t>Mahedi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148762" y="6706016"/>
            <a:ext cx="393555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1.Group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148762" y="7688361"/>
            <a:ext cx="393555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2.Filter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904032" y="8670706"/>
            <a:ext cx="377919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3.Searching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9630" y="43574"/>
            <a:ext cx="6380259" cy="1004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21"/>
              </a:lnSpc>
            </a:pPr>
            <a:r>
              <a:rPr lang="en-US" sz="5872">
                <a:solidFill>
                  <a:srgbClr val="000000"/>
                </a:solidFill>
                <a:latin typeface="Canva Sans Bold"/>
              </a:rPr>
              <a:t>Work distribution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0" y="8353742"/>
            <a:ext cx="5411645" cy="1933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8"/>
              </a:lnSpc>
            </a:pPr>
            <a:r>
              <a:rPr lang="en-US" sz="2770">
                <a:solidFill>
                  <a:srgbClr val="000000"/>
                </a:solidFill>
                <a:latin typeface="Canva Sans"/>
              </a:rPr>
              <a:t>Chatting, bidding and messeging</a:t>
            </a:r>
          </a:p>
          <a:p>
            <a:pPr algn="ctr">
              <a:lnSpc>
                <a:spcPts val="3878"/>
              </a:lnSpc>
            </a:pPr>
            <a:r>
              <a:rPr lang="en-US" sz="2770">
                <a:solidFill>
                  <a:srgbClr val="000000"/>
                </a:solidFill>
                <a:latin typeface="Canva Sans"/>
              </a:rPr>
              <a:t>will be created by both of ours</a:t>
            </a:r>
          </a:p>
          <a:p>
            <a:pPr algn="ctr">
              <a:lnSpc>
                <a:spcPts val="3878"/>
              </a:lnSpc>
            </a:pPr>
            <a:r>
              <a:rPr lang="en-US" sz="2770">
                <a:solidFill>
                  <a:srgbClr val="000000"/>
                </a:solidFill>
                <a:latin typeface="Canva Sans"/>
              </a:rPr>
              <a:t> contribution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12262" y="3072577"/>
            <a:ext cx="5263476" cy="4141845"/>
            <a:chOff x="0" y="0"/>
            <a:chExt cx="1298489" cy="10217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98489" cy="1021785"/>
            </a:xfrm>
            <a:custGeom>
              <a:avLst/>
              <a:gdLst/>
              <a:ahLst/>
              <a:cxnLst/>
              <a:rect r="r" b="b" t="t" l="l"/>
              <a:pathLst>
                <a:path h="1021785" w="1298489">
                  <a:moveTo>
                    <a:pt x="649245" y="0"/>
                  </a:moveTo>
                  <a:lnTo>
                    <a:pt x="1298489" y="203200"/>
                  </a:lnTo>
                  <a:lnTo>
                    <a:pt x="1298489" y="818585"/>
                  </a:lnTo>
                  <a:lnTo>
                    <a:pt x="649245" y="1021785"/>
                  </a:lnTo>
                  <a:lnTo>
                    <a:pt x="0" y="818585"/>
                  </a:lnTo>
                  <a:lnTo>
                    <a:pt x="0" y="203200"/>
                  </a:lnTo>
                  <a:lnTo>
                    <a:pt x="649245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11125"/>
              <a:ext cx="1298489" cy="770960"/>
            </a:xfrm>
            <a:prstGeom prst="rect">
              <a:avLst/>
            </a:prstGeom>
          </p:spPr>
          <p:txBody>
            <a:bodyPr anchor="ctr" rtlCol="false" tIns="40519" lIns="40519" bIns="40519" rIns="40519"/>
            <a:lstStyle/>
            <a:p>
              <a:pPr algn="ctr">
                <a:lnSpc>
                  <a:spcPts val="1674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296181" y="4810442"/>
            <a:ext cx="3695637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Helios"/>
              </a:rPr>
              <a:t>Conclusion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479889" cy="10287000"/>
            <a:chOff x="0" y="0"/>
            <a:chExt cx="170663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0663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06637">
                  <a:moveTo>
                    <a:pt x="0" y="0"/>
                  </a:moveTo>
                  <a:lnTo>
                    <a:pt x="1706637" y="0"/>
                  </a:lnTo>
                  <a:lnTo>
                    <a:pt x="170663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706637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019175"/>
            <a:ext cx="4632039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TT Hoves Bold"/>
              </a:rPr>
              <a:t>References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7607843" y="2348897"/>
          <a:ext cx="9855880" cy="5589207"/>
        </p:xfrm>
        <a:graphic>
          <a:graphicData uri="http://schemas.openxmlformats.org/drawingml/2006/table">
            <a:tbl>
              <a:tblPr/>
              <a:tblGrid>
                <a:gridCol w="1066233"/>
                <a:gridCol w="8789647"/>
              </a:tblGrid>
              <a:tr h="182393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A20E20"/>
                          </a:solidFill>
                          <a:latin typeface="Helios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2A2E3A"/>
                          </a:solidFill>
                          <a:latin typeface="Helios"/>
                        </a:rPr>
                        <a:t>Report from forbs https://www.forbes.com/sites/ceciliarodriguez/2023/07/17/airbnb-related-scams-surge-beware-of-too-good-to-be-true-offers-experts-advise/?sh=67129d583bda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21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A20E20"/>
                          </a:solidFill>
                          <a:latin typeface="Helios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2A2E3A"/>
                          </a:solidFill>
                          <a:latin typeface="Helios"/>
                        </a:rPr>
                        <a:t>bookmytrip.com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15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A20E20"/>
                          </a:solidFill>
                          <a:latin typeface="Helios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2A2E3A"/>
                          </a:solidFill>
                          <a:latin typeface="Helios"/>
                        </a:rPr>
                        <a:t>arbnb.com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15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A20E20"/>
                          </a:solidFill>
                          <a:latin typeface="Helios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2A2E3A"/>
                          </a:solidFill>
                          <a:latin typeface="Helios"/>
                        </a:rPr>
                        <a:t>makemytrip.com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54626" y="0"/>
            <a:ext cx="14378748" cy="10287000"/>
          </a:xfrm>
          <a:custGeom>
            <a:avLst/>
            <a:gdLst/>
            <a:ahLst/>
            <a:cxnLst/>
            <a:rect r="r" b="b" t="t" l="l"/>
            <a:pathLst>
              <a:path h="10287000" w="14378748">
                <a:moveTo>
                  <a:pt x="0" y="0"/>
                </a:moveTo>
                <a:lnTo>
                  <a:pt x="14378748" y="0"/>
                </a:lnTo>
                <a:lnTo>
                  <a:pt x="143787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24259" y="-2727870"/>
            <a:ext cx="21853498" cy="5455740"/>
            <a:chOff x="0" y="0"/>
            <a:chExt cx="1012092" cy="2526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12092" cy="252670"/>
            </a:xfrm>
            <a:custGeom>
              <a:avLst/>
              <a:gdLst/>
              <a:ahLst/>
              <a:cxnLst/>
              <a:rect r="r" b="b" t="t" l="l"/>
              <a:pathLst>
                <a:path h="252670" w="1012092">
                  <a:moveTo>
                    <a:pt x="203200" y="0"/>
                  </a:moveTo>
                  <a:lnTo>
                    <a:pt x="808892" y="0"/>
                  </a:lnTo>
                  <a:lnTo>
                    <a:pt x="1012092" y="252670"/>
                  </a:lnTo>
                  <a:lnTo>
                    <a:pt x="0" y="2526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758092" cy="2907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-6258005" y="-88241"/>
            <a:ext cx="15118279" cy="3185392"/>
            <a:chOff x="0" y="0"/>
            <a:chExt cx="1216146" cy="2562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16146" cy="256240"/>
            </a:xfrm>
            <a:custGeom>
              <a:avLst/>
              <a:gdLst/>
              <a:ahLst/>
              <a:cxnLst/>
              <a:rect r="r" b="b" t="t" l="l"/>
              <a:pathLst>
                <a:path h="256240" w="1216146">
                  <a:moveTo>
                    <a:pt x="203200" y="0"/>
                  </a:moveTo>
                  <a:lnTo>
                    <a:pt x="1012946" y="0"/>
                  </a:lnTo>
                  <a:lnTo>
                    <a:pt x="1216146" y="256240"/>
                  </a:lnTo>
                  <a:lnTo>
                    <a:pt x="0" y="25624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-38100"/>
              <a:ext cx="962146" cy="2943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A2E3A"/>
                  </a:solidFill>
                  <a:latin typeface="Helios"/>
                </a:rPr>
                <a:t>Ou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3697226"/>
            <a:ext cx="5070039" cy="5071653"/>
            <a:chOff x="0" y="0"/>
            <a:chExt cx="1335319" cy="13357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35319" cy="1335744"/>
            </a:xfrm>
            <a:custGeom>
              <a:avLst/>
              <a:gdLst/>
              <a:ahLst/>
              <a:cxnLst/>
              <a:rect r="r" b="b" t="t" l="l"/>
              <a:pathLst>
                <a:path h="1335744" w="1335319">
                  <a:moveTo>
                    <a:pt x="0" y="0"/>
                  </a:moveTo>
                  <a:lnTo>
                    <a:pt x="1335319" y="0"/>
                  </a:lnTo>
                  <a:lnTo>
                    <a:pt x="1335319" y="1335744"/>
                  </a:lnTo>
                  <a:lnTo>
                    <a:pt x="0" y="1335744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335319" cy="1373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608980" y="3697226"/>
            <a:ext cx="5070039" cy="5071653"/>
            <a:chOff x="0" y="0"/>
            <a:chExt cx="1335319" cy="133574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35319" cy="1335744"/>
            </a:xfrm>
            <a:custGeom>
              <a:avLst/>
              <a:gdLst/>
              <a:ahLst/>
              <a:cxnLst/>
              <a:rect r="r" b="b" t="t" l="l"/>
              <a:pathLst>
                <a:path h="1335744" w="1335319">
                  <a:moveTo>
                    <a:pt x="0" y="0"/>
                  </a:moveTo>
                  <a:lnTo>
                    <a:pt x="1335319" y="0"/>
                  </a:lnTo>
                  <a:lnTo>
                    <a:pt x="1335319" y="1335744"/>
                  </a:lnTo>
                  <a:lnTo>
                    <a:pt x="0" y="1335744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335319" cy="1373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189261" y="3697226"/>
            <a:ext cx="5070039" cy="5071653"/>
            <a:chOff x="0" y="0"/>
            <a:chExt cx="1335319" cy="133574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35319" cy="1335744"/>
            </a:xfrm>
            <a:custGeom>
              <a:avLst/>
              <a:gdLst/>
              <a:ahLst/>
              <a:cxnLst/>
              <a:rect r="r" b="b" t="t" l="l"/>
              <a:pathLst>
                <a:path h="1335744" w="1335319">
                  <a:moveTo>
                    <a:pt x="0" y="0"/>
                  </a:moveTo>
                  <a:lnTo>
                    <a:pt x="1335319" y="0"/>
                  </a:lnTo>
                  <a:lnTo>
                    <a:pt x="1335319" y="1335744"/>
                  </a:lnTo>
                  <a:lnTo>
                    <a:pt x="0" y="1335744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335319" cy="1373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721445" y="3986988"/>
            <a:ext cx="1684548" cy="2246065"/>
          </a:xfrm>
          <a:custGeom>
            <a:avLst/>
            <a:gdLst/>
            <a:ahLst/>
            <a:cxnLst/>
            <a:rect r="r" b="b" t="t" l="l"/>
            <a:pathLst>
              <a:path h="2246065" w="1684548">
                <a:moveTo>
                  <a:pt x="0" y="0"/>
                </a:moveTo>
                <a:lnTo>
                  <a:pt x="1684549" y="0"/>
                </a:lnTo>
                <a:lnTo>
                  <a:pt x="1684549" y="2246064"/>
                </a:lnTo>
                <a:lnTo>
                  <a:pt x="0" y="22460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rnd">
            <a:solidFill>
              <a:srgbClr val="E4E4E4"/>
            </a:solidFill>
            <a:prstDash val="solid"/>
            <a:round/>
          </a:ln>
        </p:spPr>
      </p:sp>
      <p:grpSp>
        <p:nvGrpSpPr>
          <p:cNvPr name="Group 18" id="18"/>
          <p:cNvGrpSpPr/>
          <p:nvPr/>
        </p:nvGrpSpPr>
        <p:grpSpPr>
          <a:xfrm rot="0">
            <a:off x="8544157" y="4719229"/>
            <a:ext cx="1199685" cy="1199685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4124438" y="4719229"/>
            <a:ext cx="1199685" cy="1199685"/>
            <a:chOff x="0" y="0"/>
            <a:chExt cx="1599580" cy="1599580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1599580" cy="1599580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Freeform 25" id="25"/>
            <p:cNvSpPr/>
            <p:nvPr/>
          </p:nvSpPr>
          <p:spPr>
            <a:xfrm flipH="false" flipV="false" rot="0">
              <a:off x="367408" y="479827"/>
              <a:ext cx="864764" cy="639925"/>
            </a:xfrm>
            <a:custGeom>
              <a:avLst/>
              <a:gdLst/>
              <a:ahLst/>
              <a:cxnLst/>
              <a:rect r="r" b="b" t="t" l="l"/>
              <a:pathLst>
                <a:path h="639925" w="864764">
                  <a:moveTo>
                    <a:pt x="0" y="0"/>
                  </a:moveTo>
                  <a:lnTo>
                    <a:pt x="864764" y="0"/>
                  </a:lnTo>
                  <a:lnTo>
                    <a:pt x="864764" y="639926"/>
                  </a:lnTo>
                  <a:lnTo>
                    <a:pt x="0" y="639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3814230" y="9258300"/>
            <a:ext cx="5765006" cy="1028700"/>
            <a:chOff x="0" y="0"/>
            <a:chExt cx="1049690" cy="18730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49690" cy="187305"/>
            </a:xfrm>
            <a:custGeom>
              <a:avLst/>
              <a:gdLst/>
              <a:ahLst/>
              <a:cxnLst/>
              <a:rect r="r" b="b" t="t" l="l"/>
              <a:pathLst>
                <a:path h="187305" w="1049690">
                  <a:moveTo>
                    <a:pt x="203200" y="0"/>
                  </a:moveTo>
                  <a:lnTo>
                    <a:pt x="846490" y="0"/>
                  </a:lnTo>
                  <a:lnTo>
                    <a:pt x="104969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27000" y="-38100"/>
              <a:ext cx="79569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057662" y="882901"/>
            <a:ext cx="6211801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</a:pPr>
            <a:r>
              <a:rPr lang="en-US" sz="8499">
                <a:solidFill>
                  <a:srgbClr val="FFFFFF"/>
                </a:solidFill>
                <a:latin typeface="TT Hoves Bold"/>
              </a:rPr>
              <a:t>Our team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660221" y="6521154"/>
            <a:ext cx="3806998" cy="1037683"/>
            <a:chOff x="0" y="0"/>
            <a:chExt cx="5075997" cy="1383577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0" y="-9525"/>
              <a:ext cx="5075997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07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2A2E3A"/>
                  </a:solidFill>
                  <a:latin typeface="Helios Bold"/>
                </a:rPr>
                <a:t>MAHEDI HASAN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858432"/>
              <a:ext cx="5075997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2A2E3A"/>
                  </a:solidFill>
                  <a:latin typeface="Helios"/>
                </a:rPr>
                <a:t>ID:011221119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7240501" y="6521154"/>
            <a:ext cx="3806998" cy="1037683"/>
            <a:chOff x="0" y="0"/>
            <a:chExt cx="5075997" cy="1383577"/>
          </a:xfrm>
        </p:grpSpPr>
        <p:sp>
          <p:nvSpPr>
            <p:cNvPr name="TextBox 34" id="34"/>
            <p:cNvSpPr txBox="true"/>
            <p:nvPr/>
          </p:nvSpPr>
          <p:spPr>
            <a:xfrm rot="0">
              <a:off x="0" y="-9525"/>
              <a:ext cx="5075997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07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2A2E3A"/>
                  </a:solidFill>
                  <a:latin typeface="Helios Bold"/>
                </a:rPr>
                <a:t>ADNANUL ISLAM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0" y="858432"/>
              <a:ext cx="5075997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2A2E3A"/>
                  </a:solidFill>
                  <a:latin typeface="Helios"/>
                </a:rPr>
                <a:t>011221096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2820781" y="6521154"/>
            <a:ext cx="3806998" cy="1552033"/>
            <a:chOff x="0" y="0"/>
            <a:chExt cx="5075997" cy="2069377"/>
          </a:xfrm>
        </p:grpSpPr>
        <p:sp>
          <p:nvSpPr>
            <p:cNvPr name="TextBox 37" id="37"/>
            <p:cNvSpPr txBox="true"/>
            <p:nvPr/>
          </p:nvSpPr>
          <p:spPr>
            <a:xfrm rot="0">
              <a:off x="0" y="-9525"/>
              <a:ext cx="5075997" cy="1381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07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2A2E3A"/>
                  </a:solidFill>
                  <a:latin typeface="Helios Bold"/>
                </a:rPr>
                <a:t>ASADUZZAMAN SHUVO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0" y="1544232"/>
              <a:ext cx="5075997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u="none">
                  <a:solidFill>
                    <a:srgbClr val="2A2E3A"/>
                  </a:solidFill>
                  <a:latin typeface="Helios"/>
                </a:rPr>
                <a:t>Ela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-1985" r="0" b="-9125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3777921" y="2376440"/>
            <a:ext cx="7555842" cy="3482406"/>
            <a:chOff x="0" y="0"/>
            <a:chExt cx="406400" cy="1873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-4109936" y="0"/>
            <a:ext cx="13253936" cy="3370693"/>
            <a:chOff x="0" y="0"/>
            <a:chExt cx="736505" cy="1873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36505" cy="187305"/>
            </a:xfrm>
            <a:custGeom>
              <a:avLst/>
              <a:gdLst/>
              <a:ahLst/>
              <a:cxnLst/>
              <a:rect r="r" b="b" t="t" l="l"/>
              <a:pathLst>
                <a:path h="187305" w="736505">
                  <a:moveTo>
                    <a:pt x="203200" y="0"/>
                  </a:moveTo>
                  <a:lnTo>
                    <a:pt x="533305" y="0"/>
                  </a:lnTo>
                  <a:lnTo>
                    <a:pt x="736505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-38100"/>
              <a:ext cx="482505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2517032" y="4013017"/>
          <a:ext cx="6141000" cy="5886450"/>
        </p:xfrm>
        <a:graphic>
          <a:graphicData uri="http://schemas.openxmlformats.org/drawingml/2006/table">
            <a:tbl>
              <a:tblPr/>
              <a:tblGrid>
                <a:gridCol w="537489"/>
                <a:gridCol w="2801755"/>
                <a:gridCol w="2801755"/>
              </a:tblGrid>
              <a:tr h="9048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A20E20"/>
                          </a:solidFill>
                          <a:latin typeface="Helios Bold"/>
                        </a:rPr>
                        <a:t>2 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Introductin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48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A20E20"/>
                          </a:solidFill>
                          <a:latin typeface="Helios Bold"/>
                        </a:rPr>
                        <a:t>3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Background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20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A20E20"/>
                          </a:solidFill>
                          <a:latin typeface="Helios Bold"/>
                        </a:rPr>
                        <a:t>4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Aim and Objective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48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A20E20"/>
                          </a:solidFill>
                          <a:latin typeface="Helios Bold"/>
                        </a:rPr>
                        <a:t>5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Analysis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48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A20E20"/>
                          </a:solidFill>
                          <a:latin typeface="Helios Bold"/>
                        </a:rPr>
                        <a:t>6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features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48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A20E20"/>
                          </a:solidFill>
                          <a:latin typeface="Helios Bold"/>
                        </a:rPr>
                        <a:t>7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Flow chart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9779712" y="4654184"/>
          <a:ext cx="7479588" cy="4604116"/>
        </p:xfrm>
        <a:graphic>
          <a:graphicData uri="http://schemas.openxmlformats.org/drawingml/2006/table">
            <a:tbl>
              <a:tblPr/>
              <a:tblGrid>
                <a:gridCol w="1947366"/>
                <a:gridCol w="5532222"/>
              </a:tblGrid>
              <a:tr h="9129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A20E20"/>
                          </a:solidFill>
                          <a:latin typeface="Helios Bold"/>
                        </a:rPr>
                        <a:t>8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Task management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877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A20E20"/>
                          </a:solidFill>
                          <a:latin typeface="Helios Bold"/>
                        </a:rPr>
                        <a:t>9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Refarances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877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A20E20"/>
                          </a:solidFill>
                          <a:latin typeface="Helios Bold"/>
                        </a:rPr>
                        <a:t>10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Conclusion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877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48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 rot="0">
            <a:off x="-286175" y="995362"/>
            <a:ext cx="7299123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9"/>
              </a:lnSpc>
            </a:pPr>
            <a:r>
              <a:rPr lang="en-US" sz="8499">
                <a:solidFill>
                  <a:srgbClr val="FFFFFF"/>
                </a:solidFill>
                <a:latin typeface="TT Hoves Bold"/>
              </a:rPr>
              <a:t>Topics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51507" y="2981199"/>
            <a:ext cx="5861267" cy="5871866"/>
          </a:xfrm>
          <a:custGeom>
            <a:avLst/>
            <a:gdLst/>
            <a:ahLst/>
            <a:cxnLst/>
            <a:rect r="r" b="b" t="t" l="l"/>
            <a:pathLst>
              <a:path h="5871866" w="5861267">
                <a:moveTo>
                  <a:pt x="0" y="0"/>
                </a:moveTo>
                <a:lnTo>
                  <a:pt x="5861267" y="0"/>
                </a:lnTo>
                <a:lnTo>
                  <a:pt x="5861267" y="5871866"/>
                </a:lnTo>
                <a:lnTo>
                  <a:pt x="0" y="58718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4926914" y="-335886"/>
            <a:ext cx="14578421" cy="3071645"/>
            <a:chOff x="0" y="0"/>
            <a:chExt cx="1216146" cy="2562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16146" cy="256240"/>
            </a:xfrm>
            <a:custGeom>
              <a:avLst/>
              <a:gdLst/>
              <a:ahLst/>
              <a:cxnLst/>
              <a:rect r="r" b="b" t="t" l="l"/>
              <a:pathLst>
                <a:path h="256240" w="1216146">
                  <a:moveTo>
                    <a:pt x="203200" y="0"/>
                  </a:moveTo>
                  <a:lnTo>
                    <a:pt x="1012946" y="0"/>
                  </a:lnTo>
                  <a:lnTo>
                    <a:pt x="1216146" y="256240"/>
                  </a:lnTo>
                  <a:lnTo>
                    <a:pt x="0" y="25624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-38100"/>
              <a:ext cx="962146" cy="2943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34377" y="387813"/>
            <a:ext cx="725998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Introduction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3386434"/>
            <a:ext cx="7694362" cy="1668050"/>
            <a:chOff x="0" y="0"/>
            <a:chExt cx="1874637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74637" cy="406400"/>
            </a:xfrm>
            <a:custGeom>
              <a:avLst/>
              <a:gdLst/>
              <a:ahLst/>
              <a:cxnLst/>
              <a:rect r="r" b="b" t="t" l="l"/>
              <a:pathLst>
                <a:path h="406400" w="1874637">
                  <a:moveTo>
                    <a:pt x="1405978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405978" y="406400"/>
                  </a:lnTo>
                  <a:lnTo>
                    <a:pt x="1874637" y="203200"/>
                  </a:lnTo>
                  <a:lnTo>
                    <a:pt x="1405978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611016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34377" y="3326565"/>
            <a:ext cx="4064369" cy="1692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03"/>
              </a:lnSpc>
            </a:pPr>
            <a:r>
              <a:rPr lang="en-US" sz="4859">
                <a:solidFill>
                  <a:srgbClr val="000000"/>
                </a:solidFill>
                <a:latin typeface="Canva Sans Bold"/>
              </a:rPr>
              <a:t>1.What is Cholo Ghuri?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0" y="5488342"/>
            <a:ext cx="7694362" cy="1668050"/>
            <a:chOff x="0" y="0"/>
            <a:chExt cx="1874637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74637" cy="406400"/>
            </a:xfrm>
            <a:custGeom>
              <a:avLst/>
              <a:gdLst/>
              <a:ahLst/>
              <a:cxnLst/>
              <a:rect r="r" b="b" t="t" l="l"/>
              <a:pathLst>
                <a:path h="406400" w="1874637">
                  <a:moveTo>
                    <a:pt x="1405978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405978" y="406400"/>
                  </a:lnTo>
                  <a:lnTo>
                    <a:pt x="1874637" y="203200"/>
                  </a:lnTo>
                  <a:lnTo>
                    <a:pt x="1405978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611016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0" y="5589246"/>
            <a:ext cx="5891922" cy="1390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4"/>
              </a:lnSpc>
            </a:pPr>
            <a:r>
              <a:rPr lang="en-US" sz="3981">
                <a:solidFill>
                  <a:srgbClr val="000000"/>
                </a:solidFill>
                <a:latin typeface="Canva Sans Bold"/>
              </a:rPr>
              <a:t>2.Why we call it travel partner??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-309556" y="7623117"/>
            <a:ext cx="7694362" cy="1668050"/>
            <a:chOff x="0" y="0"/>
            <a:chExt cx="1874637" cy="406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874637" cy="406400"/>
            </a:xfrm>
            <a:custGeom>
              <a:avLst/>
              <a:gdLst/>
              <a:ahLst/>
              <a:cxnLst/>
              <a:rect r="r" b="b" t="t" l="l"/>
              <a:pathLst>
                <a:path h="406400" w="1874637">
                  <a:moveTo>
                    <a:pt x="1405978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405978" y="406400"/>
                  </a:lnTo>
                  <a:lnTo>
                    <a:pt x="1874637" y="203200"/>
                  </a:lnTo>
                  <a:lnTo>
                    <a:pt x="1405978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611016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1002" y="7965970"/>
            <a:ext cx="641315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3.Why you need it??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84497" y="4282367"/>
            <a:ext cx="3086100" cy="1371195"/>
            <a:chOff x="0" y="0"/>
            <a:chExt cx="812800" cy="3611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361138"/>
            </a:xfrm>
            <a:custGeom>
              <a:avLst/>
              <a:gdLst/>
              <a:ahLst/>
              <a:cxnLst/>
              <a:rect r="r" b="b" t="t" l="l"/>
              <a:pathLst>
                <a:path h="361138" w="812800">
                  <a:moveTo>
                    <a:pt x="75259" y="0"/>
                  </a:moveTo>
                  <a:lnTo>
                    <a:pt x="737541" y="0"/>
                  </a:lnTo>
                  <a:cubicBezTo>
                    <a:pt x="779105" y="0"/>
                    <a:pt x="812800" y="33695"/>
                    <a:pt x="812800" y="75259"/>
                  </a:cubicBezTo>
                  <a:lnTo>
                    <a:pt x="812800" y="285879"/>
                  </a:lnTo>
                  <a:cubicBezTo>
                    <a:pt x="812800" y="305839"/>
                    <a:pt x="804871" y="324981"/>
                    <a:pt x="790757" y="339095"/>
                  </a:cubicBezTo>
                  <a:cubicBezTo>
                    <a:pt x="776643" y="353209"/>
                    <a:pt x="757501" y="361138"/>
                    <a:pt x="737541" y="361138"/>
                  </a:cubicBezTo>
                  <a:lnTo>
                    <a:pt x="75259" y="361138"/>
                  </a:lnTo>
                  <a:cubicBezTo>
                    <a:pt x="33695" y="361138"/>
                    <a:pt x="0" y="327443"/>
                    <a:pt x="0" y="285879"/>
                  </a:cubicBezTo>
                  <a:lnTo>
                    <a:pt x="0" y="75259"/>
                  </a:lnTo>
                  <a:cubicBezTo>
                    <a:pt x="0" y="33695"/>
                    <a:pt x="33695" y="0"/>
                    <a:pt x="75259" y="0"/>
                  </a:cubicBezTo>
                  <a:close/>
                </a:path>
              </a:pathLst>
            </a:custGeom>
            <a:solidFill>
              <a:srgbClr val="2A2E3A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40876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FFFFFF"/>
                  </a:solidFill>
                  <a:latin typeface="Helios Bold"/>
                </a:rPr>
                <a:t>Why we cant  go on a tour??</a:t>
              </a: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11970597" y="4961961"/>
            <a:ext cx="1108947" cy="2510"/>
          </a:xfrm>
          <a:prstGeom prst="line">
            <a:avLst/>
          </a:prstGeom>
          <a:ln cap="flat" w="19050">
            <a:solidFill>
              <a:srgbClr val="2A2E3A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AutoShape 6" id="6"/>
          <p:cNvSpPr/>
          <p:nvPr/>
        </p:nvSpPr>
        <p:spPr>
          <a:xfrm flipV="true">
            <a:off x="11224133" y="3639908"/>
            <a:ext cx="746464" cy="642459"/>
          </a:xfrm>
          <a:prstGeom prst="line">
            <a:avLst/>
          </a:prstGeom>
          <a:ln cap="flat" w="19050">
            <a:solidFill>
              <a:srgbClr val="2A2E3A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AutoShape 7" id="7"/>
          <p:cNvSpPr/>
          <p:nvPr/>
        </p:nvSpPr>
        <p:spPr>
          <a:xfrm flipH="true">
            <a:off x="8448711" y="5653562"/>
            <a:ext cx="957279" cy="642459"/>
          </a:xfrm>
          <a:prstGeom prst="line">
            <a:avLst/>
          </a:prstGeom>
          <a:ln cap="flat" w="19050">
            <a:solidFill>
              <a:srgbClr val="2A2E3A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AutoShape 8" id="8"/>
          <p:cNvSpPr/>
          <p:nvPr/>
        </p:nvSpPr>
        <p:spPr>
          <a:xfrm flipH="true">
            <a:off x="7600126" y="4967964"/>
            <a:ext cx="1284371" cy="4037"/>
          </a:xfrm>
          <a:prstGeom prst="line">
            <a:avLst/>
          </a:prstGeom>
          <a:ln cap="flat" w="19050">
            <a:solidFill>
              <a:srgbClr val="2A2E3A"/>
            </a:solidFill>
            <a:prstDash val="lgDash"/>
            <a:headEnd type="none" len="sm" w="sm"/>
            <a:tailEnd type="arrow" len="sm" w="med"/>
          </a:ln>
        </p:spPr>
      </p:sp>
      <p:grpSp>
        <p:nvGrpSpPr>
          <p:cNvPr name="Group 9" id="9"/>
          <p:cNvGrpSpPr/>
          <p:nvPr/>
        </p:nvGrpSpPr>
        <p:grpSpPr>
          <a:xfrm rot="0">
            <a:off x="5104576" y="4505276"/>
            <a:ext cx="2495550" cy="933450"/>
            <a:chOff x="0" y="0"/>
            <a:chExt cx="657264" cy="24584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57264" cy="245847"/>
            </a:xfrm>
            <a:custGeom>
              <a:avLst/>
              <a:gdLst/>
              <a:ahLst/>
              <a:cxnLst/>
              <a:rect r="r" b="b" t="t" l="l"/>
              <a:pathLst>
                <a:path h="245847" w="657264">
                  <a:moveTo>
                    <a:pt x="0" y="0"/>
                  </a:moveTo>
                  <a:lnTo>
                    <a:pt x="657264" y="0"/>
                  </a:lnTo>
                  <a:lnTo>
                    <a:pt x="657264" y="245847"/>
                  </a:lnTo>
                  <a:lnTo>
                    <a:pt x="0" y="245847"/>
                  </a:lnTo>
                  <a:close/>
                </a:path>
              </a:pathLst>
            </a:custGeom>
            <a:solidFill>
              <a:srgbClr val="E4E4E4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657264" cy="28394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A2E3A"/>
                  </a:solidFill>
                  <a:latin typeface="Helios Bold"/>
                </a:rPr>
                <a:t>lack of group mambers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722822" y="2706458"/>
            <a:ext cx="2495550" cy="933450"/>
            <a:chOff x="0" y="0"/>
            <a:chExt cx="657264" cy="24584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57264" cy="245847"/>
            </a:xfrm>
            <a:custGeom>
              <a:avLst/>
              <a:gdLst/>
              <a:ahLst/>
              <a:cxnLst/>
              <a:rect r="r" b="b" t="t" l="l"/>
              <a:pathLst>
                <a:path h="245847" w="657264">
                  <a:moveTo>
                    <a:pt x="0" y="0"/>
                  </a:moveTo>
                  <a:lnTo>
                    <a:pt x="657264" y="0"/>
                  </a:lnTo>
                  <a:lnTo>
                    <a:pt x="657264" y="245847"/>
                  </a:lnTo>
                  <a:lnTo>
                    <a:pt x="0" y="245847"/>
                  </a:lnTo>
                  <a:close/>
                </a:path>
              </a:pathLst>
            </a:custGeom>
            <a:solidFill>
              <a:srgbClr val="E4E4E4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657264" cy="28394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A2E3A"/>
                  </a:solidFill>
                  <a:latin typeface="Helios Bold"/>
                </a:rPr>
                <a:t>Cost of hotels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200936" y="6296021"/>
            <a:ext cx="2495550" cy="933450"/>
            <a:chOff x="0" y="0"/>
            <a:chExt cx="657264" cy="24584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57264" cy="245847"/>
            </a:xfrm>
            <a:custGeom>
              <a:avLst/>
              <a:gdLst/>
              <a:ahLst/>
              <a:cxnLst/>
              <a:rect r="r" b="b" t="t" l="l"/>
              <a:pathLst>
                <a:path h="245847" w="657264">
                  <a:moveTo>
                    <a:pt x="0" y="0"/>
                  </a:moveTo>
                  <a:lnTo>
                    <a:pt x="657264" y="0"/>
                  </a:lnTo>
                  <a:lnTo>
                    <a:pt x="657264" y="245847"/>
                  </a:lnTo>
                  <a:lnTo>
                    <a:pt x="0" y="245847"/>
                  </a:lnTo>
                  <a:close/>
                </a:path>
              </a:pathLst>
            </a:custGeom>
            <a:solidFill>
              <a:srgbClr val="E4E4E4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657264" cy="28394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A2E3A"/>
                  </a:solidFill>
                  <a:latin typeface="Helios Bold"/>
                </a:rPr>
                <a:t>Unknown places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079543" y="4491807"/>
            <a:ext cx="2495550" cy="940308"/>
            <a:chOff x="0" y="0"/>
            <a:chExt cx="657264" cy="24765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57264" cy="247653"/>
            </a:xfrm>
            <a:custGeom>
              <a:avLst/>
              <a:gdLst/>
              <a:ahLst/>
              <a:cxnLst/>
              <a:rect r="r" b="b" t="t" l="l"/>
              <a:pathLst>
                <a:path h="247653" w="657264">
                  <a:moveTo>
                    <a:pt x="0" y="0"/>
                  </a:moveTo>
                  <a:lnTo>
                    <a:pt x="657264" y="0"/>
                  </a:lnTo>
                  <a:lnTo>
                    <a:pt x="657264" y="247653"/>
                  </a:lnTo>
                  <a:lnTo>
                    <a:pt x="0" y="247653"/>
                  </a:lnTo>
                  <a:close/>
                </a:path>
              </a:pathLst>
            </a:custGeom>
            <a:solidFill>
              <a:srgbClr val="E4E4E4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657264" cy="28575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2A2E3A"/>
                  </a:solidFill>
                  <a:latin typeface="Helios Bold"/>
                </a:rPr>
                <a:t>can’t get permission from home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434997" y="8618116"/>
            <a:ext cx="2495550" cy="933450"/>
            <a:chOff x="0" y="0"/>
            <a:chExt cx="657264" cy="24584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57264" cy="245847"/>
            </a:xfrm>
            <a:custGeom>
              <a:avLst/>
              <a:gdLst/>
              <a:ahLst/>
              <a:cxnLst/>
              <a:rect r="r" b="b" t="t" l="l"/>
              <a:pathLst>
                <a:path h="245847" w="657264">
                  <a:moveTo>
                    <a:pt x="62046" y="0"/>
                  </a:moveTo>
                  <a:lnTo>
                    <a:pt x="595218" y="0"/>
                  </a:lnTo>
                  <a:cubicBezTo>
                    <a:pt x="611674" y="0"/>
                    <a:pt x="627456" y="6537"/>
                    <a:pt x="639091" y="18173"/>
                  </a:cubicBezTo>
                  <a:cubicBezTo>
                    <a:pt x="650727" y="29809"/>
                    <a:pt x="657264" y="45590"/>
                    <a:pt x="657264" y="62046"/>
                  </a:cubicBezTo>
                  <a:lnTo>
                    <a:pt x="657264" y="183801"/>
                  </a:lnTo>
                  <a:cubicBezTo>
                    <a:pt x="657264" y="200257"/>
                    <a:pt x="650727" y="216038"/>
                    <a:pt x="639091" y="227674"/>
                  </a:cubicBezTo>
                  <a:cubicBezTo>
                    <a:pt x="627456" y="239310"/>
                    <a:pt x="611674" y="245847"/>
                    <a:pt x="595218" y="245847"/>
                  </a:cubicBezTo>
                  <a:lnTo>
                    <a:pt x="62046" y="245847"/>
                  </a:lnTo>
                  <a:cubicBezTo>
                    <a:pt x="45590" y="245847"/>
                    <a:pt x="29809" y="239310"/>
                    <a:pt x="18173" y="227674"/>
                  </a:cubicBezTo>
                  <a:cubicBezTo>
                    <a:pt x="6537" y="216038"/>
                    <a:pt x="0" y="200257"/>
                    <a:pt x="0" y="183801"/>
                  </a:cubicBezTo>
                  <a:lnTo>
                    <a:pt x="0" y="62046"/>
                  </a:lnTo>
                  <a:cubicBezTo>
                    <a:pt x="0" y="45590"/>
                    <a:pt x="6537" y="29809"/>
                    <a:pt x="18173" y="18173"/>
                  </a:cubicBezTo>
                  <a:cubicBezTo>
                    <a:pt x="29809" y="6537"/>
                    <a:pt x="45590" y="0"/>
                    <a:pt x="62046" y="0"/>
                  </a:cubicBezTo>
                  <a:close/>
                </a:path>
              </a:pathLst>
            </a:custGeom>
            <a:solidFill>
              <a:srgbClr val="E8223B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657264" cy="28394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Helios Bold"/>
                </a:rPr>
                <a:t>Not getting bus tickets</a:t>
              </a:r>
            </a:p>
          </p:txBody>
        </p:sp>
      </p:grpSp>
      <p:sp>
        <p:nvSpPr>
          <p:cNvPr name="AutoShape 24" id="24"/>
          <p:cNvSpPr/>
          <p:nvPr/>
        </p:nvSpPr>
        <p:spPr>
          <a:xfrm flipH="true">
            <a:off x="7127000" y="7229471"/>
            <a:ext cx="1321711" cy="1388645"/>
          </a:xfrm>
          <a:prstGeom prst="line">
            <a:avLst/>
          </a:prstGeom>
          <a:ln cap="flat" w="19050">
            <a:solidFill>
              <a:srgbClr val="2A2E3A"/>
            </a:solidFill>
            <a:prstDash val="lgDash"/>
            <a:headEnd type="none" len="sm" w="sm"/>
            <a:tailEnd type="arrow" len="sm" w="med"/>
          </a:ln>
        </p:spPr>
      </p:sp>
      <p:grpSp>
        <p:nvGrpSpPr>
          <p:cNvPr name="Group 25" id="25"/>
          <p:cNvGrpSpPr/>
          <p:nvPr/>
        </p:nvGrpSpPr>
        <p:grpSpPr>
          <a:xfrm rot="0">
            <a:off x="9230136" y="8048621"/>
            <a:ext cx="2495550" cy="933450"/>
            <a:chOff x="0" y="0"/>
            <a:chExt cx="657264" cy="24584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57264" cy="245847"/>
            </a:xfrm>
            <a:custGeom>
              <a:avLst/>
              <a:gdLst/>
              <a:ahLst/>
              <a:cxnLst/>
              <a:rect r="r" b="b" t="t" l="l"/>
              <a:pathLst>
                <a:path h="245847" w="657264">
                  <a:moveTo>
                    <a:pt x="0" y="0"/>
                  </a:moveTo>
                  <a:lnTo>
                    <a:pt x="657264" y="0"/>
                  </a:lnTo>
                  <a:lnTo>
                    <a:pt x="657264" y="245847"/>
                  </a:lnTo>
                  <a:lnTo>
                    <a:pt x="0" y="245847"/>
                  </a:lnTo>
                  <a:close/>
                </a:path>
              </a:pathLst>
            </a:custGeom>
            <a:solidFill>
              <a:srgbClr val="E8223B"/>
            </a:solidFill>
            <a:ln cap="sq">
              <a:noFill/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657264" cy="28394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Helios Bold"/>
                </a:rPr>
                <a:t>Afraid to get scammed</a:t>
              </a:r>
            </a:p>
          </p:txBody>
        </p:sp>
      </p:grpSp>
      <p:sp>
        <p:nvSpPr>
          <p:cNvPr name="AutoShape 28" id="28"/>
          <p:cNvSpPr/>
          <p:nvPr/>
        </p:nvSpPr>
        <p:spPr>
          <a:xfrm>
            <a:off x="8448711" y="7229471"/>
            <a:ext cx="781424" cy="1285875"/>
          </a:xfrm>
          <a:prstGeom prst="line">
            <a:avLst/>
          </a:prstGeom>
          <a:ln cap="flat" w="19050">
            <a:solidFill>
              <a:srgbClr val="2A2E3A"/>
            </a:solidFill>
            <a:prstDash val="lgDash"/>
            <a:headEnd type="none" len="sm" w="sm"/>
            <a:tailEnd type="arrow" len="sm" w="med"/>
          </a:ln>
        </p:spPr>
      </p:sp>
      <p:grpSp>
        <p:nvGrpSpPr>
          <p:cNvPr name="Group 29" id="29"/>
          <p:cNvGrpSpPr/>
          <p:nvPr/>
        </p:nvGrpSpPr>
        <p:grpSpPr>
          <a:xfrm rot="-10800000">
            <a:off x="-4275127" y="-478976"/>
            <a:ext cx="14753038" cy="3370693"/>
            <a:chOff x="0" y="0"/>
            <a:chExt cx="819809" cy="18730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9809" cy="187305"/>
            </a:xfrm>
            <a:custGeom>
              <a:avLst/>
              <a:gdLst/>
              <a:ahLst/>
              <a:cxnLst/>
              <a:rect r="r" b="b" t="t" l="l"/>
              <a:pathLst>
                <a:path h="187305" w="819809">
                  <a:moveTo>
                    <a:pt x="203200" y="0"/>
                  </a:moveTo>
                  <a:lnTo>
                    <a:pt x="616609" y="0"/>
                  </a:lnTo>
                  <a:lnTo>
                    <a:pt x="819809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27000" y="-38100"/>
              <a:ext cx="565809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623590" y="816349"/>
            <a:ext cx="685770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Background</a:t>
            </a:r>
          </a:p>
        </p:txBody>
      </p:sp>
      <p:grpSp>
        <p:nvGrpSpPr>
          <p:cNvPr name="Group 33" id="33"/>
          <p:cNvGrpSpPr/>
          <p:nvPr/>
        </p:nvGrpSpPr>
        <p:grpSpPr>
          <a:xfrm rot="-10800000">
            <a:off x="15117479" y="7781345"/>
            <a:ext cx="7681766" cy="3540443"/>
            <a:chOff x="0" y="0"/>
            <a:chExt cx="406400" cy="18730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6188300" cy="10287000"/>
          </a:xfrm>
          <a:custGeom>
            <a:avLst/>
            <a:gdLst/>
            <a:ahLst/>
            <a:cxnLst/>
            <a:rect r="r" b="b" t="t" l="l"/>
            <a:pathLst>
              <a:path h="10287000" w="6188300">
                <a:moveTo>
                  <a:pt x="0" y="0"/>
                </a:moveTo>
                <a:lnTo>
                  <a:pt x="6188300" y="0"/>
                </a:lnTo>
                <a:lnTo>
                  <a:pt x="61883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082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569555" y="1047781"/>
            <a:ext cx="7285740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</a:pPr>
            <a:r>
              <a:rPr lang="en-US" sz="8499">
                <a:solidFill>
                  <a:srgbClr val="A20E20"/>
                </a:solidFill>
                <a:latin typeface="TT Hoves Bold"/>
              </a:rPr>
              <a:t>Our Aims</a:t>
            </a:r>
          </a:p>
        </p:txBody>
      </p:sp>
      <p:grpSp>
        <p:nvGrpSpPr>
          <p:cNvPr name="Group 4" id="4"/>
          <p:cNvGrpSpPr/>
          <p:nvPr/>
        </p:nvGrpSpPr>
        <p:grpSpPr>
          <a:xfrm rot="-5400000">
            <a:off x="8138164" y="5050393"/>
            <a:ext cx="551923" cy="310858"/>
            <a:chOff x="0" y="0"/>
            <a:chExt cx="812800" cy="4577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457791"/>
            </a:xfrm>
            <a:custGeom>
              <a:avLst/>
              <a:gdLst/>
              <a:ahLst/>
              <a:cxnLst/>
              <a:rect r="r" b="b" t="t" l="l"/>
              <a:pathLst>
                <a:path h="457791" w="812800">
                  <a:moveTo>
                    <a:pt x="406400" y="457791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457791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23174"/>
              <a:ext cx="558800" cy="222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9144000" y="4872765"/>
            <a:ext cx="6577716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2A2E3A"/>
                </a:solidFill>
                <a:latin typeface="Helios"/>
              </a:rPr>
              <a:t>Saving your tour cost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258697" y="6872117"/>
            <a:ext cx="7463019" cy="551923"/>
            <a:chOff x="0" y="0"/>
            <a:chExt cx="9950693" cy="735898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1180404" y="-50728"/>
              <a:ext cx="8770288" cy="761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>
                  <a:solidFill>
                    <a:srgbClr val="2A2E3A"/>
                  </a:solidFill>
                  <a:latin typeface="Helios"/>
                </a:rPr>
                <a:t>Suggesting best places for you</a:t>
              </a:r>
            </a:p>
          </p:txBody>
        </p:sp>
        <p:grpSp>
          <p:nvGrpSpPr>
            <p:cNvPr name="Group 10" id="10"/>
            <p:cNvGrpSpPr/>
            <p:nvPr/>
          </p:nvGrpSpPr>
          <p:grpSpPr>
            <a:xfrm rot="-5400000">
              <a:off x="-160710" y="160710"/>
              <a:ext cx="735898" cy="414478"/>
              <a:chOff x="0" y="0"/>
              <a:chExt cx="812800" cy="45779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457791"/>
              </a:xfrm>
              <a:custGeom>
                <a:avLst/>
                <a:gdLst/>
                <a:ahLst/>
                <a:cxnLst/>
                <a:rect r="r" b="b" t="t" l="l"/>
                <a:pathLst>
                  <a:path h="457791" w="812800">
                    <a:moveTo>
                      <a:pt x="406400" y="457791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457791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127000" y="23174"/>
                <a:ext cx="558800" cy="2220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"/>
                  </a:lnSpc>
                </a:pPr>
              </a:p>
            </p:txBody>
          </p:sp>
        </p:grpSp>
      </p:grpSp>
      <p:grpSp>
        <p:nvGrpSpPr>
          <p:cNvPr name="Group 13" id="13"/>
          <p:cNvGrpSpPr/>
          <p:nvPr/>
        </p:nvGrpSpPr>
        <p:grpSpPr>
          <a:xfrm rot="0">
            <a:off x="13814230" y="9258300"/>
            <a:ext cx="5765006" cy="1028700"/>
            <a:chOff x="0" y="0"/>
            <a:chExt cx="7686674" cy="1371600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049690" cy="187305"/>
              </a:xfrm>
              <a:custGeom>
                <a:avLst/>
                <a:gdLst/>
                <a:ahLst/>
                <a:cxnLst/>
                <a:rect r="r" b="b" t="t" l="l"/>
                <a:pathLst>
                  <a:path h="187305" w="1049690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1942883" y="475615"/>
              <a:ext cx="2698286" cy="391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Helios Bold"/>
                </a:rPr>
                <a:t>Back to Agenda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258697" y="7843140"/>
            <a:ext cx="7463019" cy="551923"/>
            <a:chOff x="0" y="0"/>
            <a:chExt cx="9950693" cy="735898"/>
          </a:xfrm>
        </p:grpSpPr>
        <p:grpSp>
          <p:nvGrpSpPr>
            <p:cNvPr name="Group 19" id="19"/>
            <p:cNvGrpSpPr/>
            <p:nvPr/>
          </p:nvGrpSpPr>
          <p:grpSpPr>
            <a:xfrm rot="-5400000">
              <a:off x="-160710" y="160710"/>
              <a:ext cx="735898" cy="414478"/>
              <a:chOff x="0" y="0"/>
              <a:chExt cx="812800" cy="457791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457791"/>
              </a:xfrm>
              <a:custGeom>
                <a:avLst/>
                <a:gdLst/>
                <a:ahLst/>
                <a:cxnLst/>
                <a:rect r="r" b="b" t="t" l="l"/>
                <a:pathLst>
                  <a:path h="457791" w="812800">
                    <a:moveTo>
                      <a:pt x="406400" y="457791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457791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127000" y="23174"/>
                <a:ext cx="558800" cy="2220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1180404" y="-50728"/>
              <a:ext cx="8770288" cy="761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>
                  <a:solidFill>
                    <a:srgbClr val="2A2E3A"/>
                  </a:solidFill>
                  <a:latin typeface="Helios"/>
                </a:rPr>
                <a:t>Making good memories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-5400000">
            <a:off x="8138164" y="4079370"/>
            <a:ext cx="551923" cy="310858"/>
            <a:chOff x="0" y="0"/>
            <a:chExt cx="812800" cy="45779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457791"/>
            </a:xfrm>
            <a:custGeom>
              <a:avLst/>
              <a:gdLst/>
              <a:ahLst/>
              <a:cxnLst/>
              <a:rect r="r" b="b" t="t" l="l"/>
              <a:pathLst>
                <a:path h="457791" w="812800">
                  <a:moveTo>
                    <a:pt x="406400" y="457791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457791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27000" y="23174"/>
              <a:ext cx="558800" cy="222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8923567" y="3920900"/>
            <a:ext cx="6577716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2A2E3A"/>
                </a:solidFill>
                <a:latin typeface="Helios"/>
              </a:rPr>
              <a:t>Finding your perfect travel partner</a:t>
            </a:r>
          </a:p>
        </p:txBody>
      </p:sp>
      <p:grpSp>
        <p:nvGrpSpPr>
          <p:cNvPr name="Group 27" id="27"/>
          <p:cNvGrpSpPr/>
          <p:nvPr/>
        </p:nvGrpSpPr>
        <p:grpSpPr>
          <a:xfrm rot="-5400000">
            <a:off x="8138164" y="6021626"/>
            <a:ext cx="551923" cy="310858"/>
            <a:chOff x="0" y="0"/>
            <a:chExt cx="812800" cy="45779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457791"/>
            </a:xfrm>
            <a:custGeom>
              <a:avLst/>
              <a:gdLst/>
              <a:ahLst/>
              <a:cxnLst/>
              <a:rect r="r" b="b" t="t" l="l"/>
              <a:pathLst>
                <a:path h="457791" w="812800">
                  <a:moveTo>
                    <a:pt x="406400" y="457791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457791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27000" y="23174"/>
              <a:ext cx="558800" cy="222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9144000" y="5824894"/>
            <a:ext cx="6577716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2A2E3A"/>
                </a:solidFill>
                <a:latin typeface="Helios"/>
              </a:rPr>
              <a:t>Organizing safe tours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601808" y="-384018"/>
            <a:ext cx="18526628" cy="3984902"/>
            <a:chOff x="0" y="0"/>
            <a:chExt cx="1610883" cy="3464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10883" cy="346486"/>
            </a:xfrm>
            <a:custGeom>
              <a:avLst/>
              <a:gdLst/>
              <a:ahLst/>
              <a:cxnLst/>
              <a:rect r="r" b="b" t="t" l="l"/>
              <a:pathLst>
                <a:path h="346486" w="1610883">
                  <a:moveTo>
                    <a:pt x="203200" y="0"/>
                  </a:moveTo>
                  <a:lnTo>
                    <a:pt x="1407683" y="0"/>
                  </a:lnTo>
                  <a:lnTo>
                    <a:pt x="1610883" y="346486"/>
                  </a:lnTo>
                  <a:lnTo>
                    <a:pt x="0" y="3464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4E4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1356883" cy="3845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271392" y="9607868"/>
            <a:ext cx="2023714" cy="30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40"/>
              </a:lnSpc>
              <a:spcBef>
                <a:spcPct val="0"/>
              </a:spcBef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802859"/>
            <a:ext cx="11620195" cy="2006657"/>
            <a:chOff x="0" y="0"/>
            <a:chExt cx="15493593" cy="267554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15493593" cy="1714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199"/>
                </a:lnSpc>
              </a:pPr>
              <a:r>
                <a:rPr lang="en-US" sz="8499">
                  <a:solidFill>
                    <a:srgbClr val="A20E20"/>
                  </a:solidFill>
                  <a:latin typeface="TT Hoves Bold"/>
                </a:rPr>
                <a:t>Analysis: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914389"/>
              <a:ext cx="15493593" cy="761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</a:pPr>
            </a:p>
          </p:txBody>
        </p:sp>
      </p:grp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1028700" y="4362885"/>
          <a:ext cx="16240125" cy="5971804"/>
        </p:xfrm>
        <a:graphic>
          <a:graphicData uri="http://schemas.openxmlformats.org/drawingml/2006/table">
            <a:tbl>
              <a:tblPr/>
              <a:tblGrid>
                <a:gridCol w="3248025"/>
                <a:gridCol w="3248025"/>
                <a:gridCol w="3248025"/>
                <a:gridCol w="3248025"/>
                <a:gridCol w="3248025"/>
              </a:tblGrid>
              <a:tr h="9097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Helios"/>
                        </a:rPr>
                        <a:t>Bookmytrip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223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Helios Bold"/>
                        </a:rPr>
                        <a:t>Airbnb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223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Helios"/>
                        </a:rPr>
                        <a:t>trip advisor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223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Helios"/>
                        </a:rPr>
                        <a:t>Chologhuri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223B"/>
                    </a:solidFill>
                  </a:tcPr>
                </a:tc>
              </a:tr>
              <a:tr h="8060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2A2E3A"/>
                          </a:solidFill>
                          <a:latin typeface="Helios Bold"/>
                        </a:rPr>
                        <a:t>Login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2A2E3A"/>
                          </a:solidFill>
                          <a:latin typeface="Helios"/>
                        </a:rPr>
                        <a:t>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2A2E3A"/>
                          </a:solidFill>
                          <a:latin typeface="Helios"/>
                        </a:rPr>
                        <a:t>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2A2E3A"/>
                          </a:solidFill>
                          <a:latin typeface="Helios"/>
                        </a:rPr>
                        <a:t>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2A2E3A"/>
                          </a:solidFill>
                          <a:latin typeface="Helios"/>
                        </a:rPr>
                        <a:t>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060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2A2E3A"/>
                          </a:solidFill>
                          <a:latin typeface="Helios"/>
                        </a:rPr>
                        <a:t>Review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2A2E3A"/>
                          </a:solidFill>
                          <a:latin typeface="Helios"/>
                        </a:rPr>
                        <a:t>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2A2E3A"/>
                          </a:solidFill>
                          <a:latin typeface="Helios"/>
                        </a:rPr>
                        <a:t>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2A2E3A"/>
                          </a:solidFill>
                          <a:latin typeface="Helios"/>
                        </a:rPr>
                        <a:t>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2A2E3A"/>
                          </a:solidFill>
                          <a:latin typeface="Helios"/>
                        </a:rPr>
                        <a:t>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060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2A2E3A"/>
                          </a:solidFill>
                          <a:latin typeface="Helios"/>
                        </a:rPr>
                        <a:t>Connecting with others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2A2E3A"/>
                          </a:solidFill>
                          <a:latin typeface="Helios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2A2E3A"/>
                          </a:solidFill>
                          <a:latin typeface="Helios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2A2E3A"/>
                          </a:solidFill>
                          <a:latin typeface="Helios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2A2E3A"/>
                          </a:solidFill>
                          <a:latin typeface="Helios"/>
                        </a:rPr>
                        <a:t>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060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2A2E3A"/>
                          </a:solidFill>
                          <a:latin typeface="Helios"/>
                        </a:rPr>
                        <a:t>Fare bidding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2A2E3A"/>
                          </a:solidFill>
                          <a:latin typeface="Helios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2A2E3A"/>
                          </a:solidFill>
                          <a:latin typeface="Helios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2A2E3A"/>
                          </a:solidFill>
                          <a:latin typeface="Helios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2A2E3A"/>
                          </a:solidFill>
                          <a:latin typeface="Helios"/>
                        </a:rPr>
                        <a:t>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3199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2A2E3A"/>
                          </a:solidFill>
                          <a:latin typeface="Helios"/>
                        </a:rPr>
                        <a:t>Chatting with admin and host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2A2E3A"/>
                          </a:solidFill>
                          <a:latin typeface="Helios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2A2E3A"/>
                          </a:solidFill>
                          <a:latin typeface="Helios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2A2E3A"/>
                          </a:solidFill>
                          <a:latin typeface="Helios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2A2E3A"/>
                          </a:solidFill>
                          <a:latin typeface="Helios"/>
                        </a:rPr>
                        <a:t>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060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2A2E3A"/>
                          </a:solidFill>
                          <a:latin typeface="Helios"/>
                        </a:rPr>
                        <a:t>Creating own tour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2A2E3A"/>
                          </a:solidFill>
                          <a:latin typeface="Helios"/>
                        </a:rPr>
                        <a:t>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2A2E3A"/>
                          </a:solidFill>
                          <a:latin typeface="Helios"/>
                        </a:rPr>
                        <a:t>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2A2E3A"/>
                          </a:solidFill>
                          <a:latin typeface="Helios"/>
                        </a:rPr>
                        <a:t>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2A2E3A"/>
                          </a:solidFill>
                          <a:latin typeface="Helios"/>
                        </a:rPr>
                        <a:t>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A2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87771" y="2207972"/>
            <a:ext cx="5519910" cy="7359879"/>
          </a:xfrm>
          <a:custGeom>
            <a:avLst/>
            <a:gdLst/>
            <a:ahLst/>
            <a:cxnLst/>
            <a:rect r="r" b="b" t="t" l="l"/>
            <a:pathLst>
              <a:path h="7359879" w="5519910">
                <a:moveTo>
                  <a:pt x="0" y="0"/>
                </a:moveTo>
                <a:lnTo>
                  <a:pt x="5519909" y="0"/>
                </a:lnTo>
                <a:lnTo>
                  <a:pt x="5519909" y="7359879"/>
                </a:lnTo>
                <a:lnTo>
                  <a:pt x="0" y="73598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91200" y="2207972"/>
            <a:ext cx="5519910" cy="7359879"/>
          </a:xfrm>
          <a:custGeom>
            <a:avLst/>
            <a:gdLst/>
            <a:ahLst/>
            <a:cxnLst/>
            <a:rect r="r" b="b" t="t" l="l"/>
            <a:pathLst>
              <a:path h="7359879" w="5519910">
                <a:moveTo>
                  <a:pt x="0" y="0"/>
                </a:moveTo>
                <a:lnTo>
                  <a:pt x="5519910" y="0"/>
                </a:lnTo>
                <a:lnTo>
                  <a:pt x="5519910" y="7359879"/>
                </a:lnTo>
                <a:lnTo>
                  <a:pt x="0" y="73598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636399" y="0"/>
            <a:ext cx="9561863" cy="2489835"/>
            <a:chOff x="0" y="0"/>
            <a:chExt cx="1560723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60723" cy="406400"/>
            </a:xfrm>
            <a:custGeom>
              <a:avLst/>
              <a:gdLst/>
              <a:ahLst/>
              <a:cxnLst/>
              <a:rect r="r" b="b" t="t" l="l"/>
              <a:pathLst>
                <a:path h="406400" w="1560723">
                  <a:moveTo>
                    <a:pt x="0" y="0"/>
                  </a:moveTo>
                  <a:lnTo>
                    <a:pt x="1357523" y="0"/>
                  </a:lnTo>
                  <a:lnTo>
                    <a:pt x="1560723" y="203200"/>
                  </a:lnTo>
                  <a:lnTo>
                    <a:pt x="1357523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77800" y="-38100"/>
              <a:ext cx="130672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0" y="375920"/>
            <a:ext cx="677510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Feature List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462445" y="2489835"/>
            <a:ext cx="7463019" cy="1713865"/>
            <a:chOff x="0" y="0"/>
            <a:chExt cx="9950693" cy="2285154"/>
          </a:xfrm>
        </p:grpSpPr>
        <p:grpSp>
          <p:nvGrpSpPr>
            <p:cNvPr name="Group 9" id="9"/>
            <p:cNvGrpSpPr/>
            <p:nvPr/>
          </p:nvGrpSpPr>
          <p:grpSpPr>
            <a:xfrm rot="-5400000">
              <a:off x="-160710" y="935338"/>
              <a:ext cx="735898" cy="414478"/>
              <a:chOff x="0" y="0"/>
              <a:chExt cx="812800" cy="457791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457791"/>
              </a:xfrm>
              <a:custGeom>
                <a:avLst/>
                <a:gdLst/>
                <a:ahLst/>
                <a:cxnLst/>
                <a:rect r="r" b="b" t="t" l="l"/>
                <a:pathLst>
                  <a:path h="457791" w="812800">
                    <a:moveTo>
                      <a:pt x="406400" y="457791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457791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127000" y="23174"/>
                <a:ext cx="558800" cy="2220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1180404" y="-76200"/>
              <a:ext cx="8770288" cy="23613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>
                  <a:solidFill>
                    <a:srgbClr val="2A2E3A"/>
                  </a:solidFill>
                  <a:latin typeface="Helios"/>
                </a:rPr>
                <a:t>Secure login email</a:t>
              </a:r>
            </a:p>
            <a:p>
              <a:pPr>
                <a:lnSpc>
                  <a:spcPts val="4759"/>
                </a:lnSpc>
              </a:pPr>
              <a:r>
                <a:rPr lang="en-US" sz="3399">
                  <a:solidFill>
                    <a:srgbClr val="2A2E3A"/>
                  </a:solidFill>
                  <a:latin typeface="Helios"/>
                </a:rPr>
                <a:t>verify and recovering </a:t>
              </a:r>
            </a:p>
            <a:p>
              <a:pPr>
                <a:lnSpc>
                  <a:spcPts val="4759"/>
                </a:lnSpc>
              </a:pPr>
              <a:r>
                <a:rPr lang="en-US" sz="3399">
                  <a:solidFill>
                    <a:srgbClr val="2A2E3A"/>
                  </a:solidFill>
                  <a:latin typeface="Helios"/>
                </a:rPr>
                <a:t>via mail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62445" y="4310643"/>
            <a:ext cx="7463019" cy="1113790"/>
            <a:chOff x="0" y="0"/>
            <a:chExt cx="9950693" cy="1485054"/>
          </a:xfrm>
        </p:grpSpPr>
        <p:grpSp>
          <p:nvGrpSpPr>
            <p:cNvPr name="Group 14" id="14"/>
            <p:cNvGrpSpPr/>
            <p:nvPr/>
          </p:nvGrpSpPr>
          <p:grpSpPr>
            <a:xfrm rot="-5400000">
              <a:off x="-160710" y="535288"/>
              <a:ext cx="735898" cy="414478"/>
              <a:chOff x="0" y="0"/>
              <a:chExt cx="812800" cy="457791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457791"/>
              </a:xfrm>
              <a:custGeom>
                <a:avLst/>
                <a:gdLst/>
                <a:ahLst/>
                <a:cxnLst/>
                <a:rect r="r" b="b" t="t" l="l"/>
                <a:pathLst>
                  <a:path h="457791" w="812800">
                    <a:moveTo>
                      <a:pt x="406400" y="457791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457791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127000" y="23174"/>
                <a:ext cx="558800" cy="2220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1180404" y="-76200"/>
              <a:ext cx="8770288" cy="15612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>
                  <a:solidFill>
                    <a:srgbClr val="2A2E3A"/>
                  </a:solidFill>
                  <a:latin typeface="Helios"/>
                </a:rPr>
                <a:t>Connecting with</a:t>
              </a:r>
            </a:p>
            <a:p>
              <a:pPr>
                <a:lnSpc>
                  <a:spcPts val="4759"/>
                </a:lnSpc>
              </a:pPr>
              <a:r>
                <a:rPr lang="en-US" sz="3399">
                  <a:solidFill>
                    <a:srgbClr val="2A2E3A"/>
                  </a:solidFill>
                  <a:latin typeface="Helios"/>
                </a:rPr>
                <a:t>desired host 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62445" y="5529209"/>
            <a:ext cx="7463019" cy="1113790"/>
            <a:chOff x="0" y="0"/>
            <a:chExt cx="9950693" cy="1485054"/>
          </a:xfrm>
        </p:grpSpPr>
        <p:grpSp>
          <p:nvGrpSpPr>
            <p:cNvPr name="Group 19" id="19"/>
            <p:cNvGrpSpPr/>
            <p:nvPr/>
          </p:nvGrpSpPr>
          <p:grpSpPr>
            <a:xfrm rot="-5400000">
              <a:off x="-160710" y="535288"/>
              <a:ext cx="735898" cy="414478"/>
              <a:chOff x="0" y="0"/>
              <a:chExt cx="812800" cy="457791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457791"/>
              </a:xfrm>
              <a:custGeom>
                <a:avLst/>
                <a:gdLst/>
                <a:ahLst/>
                <a:cxnLst/>
                <a:rect r="r" b="b" t="t" l="l"/>
                <a:pathLst>
                  <a:path h="457791" w="812800">
                    <a:moveTo>
                      <a:pt x="406400" y="457791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457791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127000" y="23174"/>
                <a:ext cx="558800" cy="2220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1180404" y="-76200"/>
              <a:ext cx="8770288" cy="15612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>
                  <a:solidFill>
                    <a:srgbClr val="2A2E3A"/>
                  </a:solidFill>
                  <a:latin typeface="Helios"/>
                </a:rPr>
                <a:t>Review of people</a:t>
              </a:r>
            </a:p>
            <a:p>
              <a:pPr>
                <a:lnSpc>
                  <a:spcPts val="4759"/>
                </a:lnSpc>
              </a:pPr>
              <a:r>
                <a:rPr lang="en-US" sz="3399">
                  <a:solidFill>
                    <a:srgbClr val="2A2E3A"/>
                  </a:solidFill>
                  <a:latin typeface="Helios"/>
                </a:rPr>
                <a:t>and place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462445" y="6747774"/>
            <a:ext cx="7463019" cy="551923"/>
            <a:chOff x="0" y="0"/>
            <a:chExt cx="9950693" cy="735898"/>
          </a:xfrm>
        </p:grpSpPr>
        <p:grpSp>
          <p:nvGrpSpPr>
            <p:cNvPr name="Group 24" id="24"/>
            <p:cNvGrpSpPr/>
            <p:nvPr/>
          </p:nvGrpSpPr>
          <p:grpSpPr>
            <a:xfrm rot="-5400000">
              <a:off x="-160710" y="160710"/>
              <a:ext cx="735898" cy="414478"/>
              <a:chOff x="0" y="0"/>
              <a:chExt cx="812800" cy="457791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457791"/>
              </a:xfrm>
              <a:custGeom>
                <a:avLst/>
                <a:gdLst/>
                <a:ahLst/>
                <a:cxnLst/>
                <a:rect r="r" b="b" t="t" l="l"/>
                <a:pathLst>
                  <a:path h="457791" w="812800">
                    <a:moveTo>
                      <a:pt x="406400" y="457791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457791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127000" y="23174"/>
                <a:ext cx="558800" cy="2220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1180404" y="-50728"/>
              <a:ext cx="8770288" cy="761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>
                  <a:solidFill>
                    <a:srgbClr val="2A2E3A"/>
                  </a:solidFill>
                  <a:latin typeface="Helios"/>
                </a:rPr>
                <a:t>Uploading memories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462445" y="7594894"/>
            <a:ext cx="7463019" cy="551923"/>
            <a:chOff x="0" y="0"/>
            <a:chExt cx="9950693" cy="735898"/>
          </a:xfrm>
        </p:grpSpPr>
        <p:grpSp>
          <p:nvGrpSpPr>
            <p:cNvPr name="Group 29" id="29"/>
            <p:cNvGrpSpPr/>
            <p:nvPr/>
          </p:nvGrpSpPr>
          <p:grpSpPr>
            <a:xfrm rot="-5400000">
              <a:off x="-160710" y="160710"/>
              <a:ext cx="735898" cy="414478"/>
              <a:chOff x="0" y="0"/>
              <a:chExt cx="812800" cy="457791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457791"/>
              </a:xfrm>
              <a:custGeom>
                <a:avLst/>
                <a:gdLst/>
                <a:ahLst/>
                <a:cxnLst/>
                <a:rect r="r" b="b" t="t" l="l"/>
                <a:pathLst>
                  <a:path h="457791" w="812800">
                    <a:moveTo>
                      <a:pt x="406400" y="457791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457791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127000" y="23174"/>
                <a:ext cx="558800" cy="2220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"/>
                  </a:lnSpc>
                </a:pPr>
              </a:p>
            </p:txBody>
          </p:sp>
        </p:grpSp>
        <p:sp>
          <p:nvSpPr>
            <p:cNvPr name="TextBox 32" id="32"/>
            <p:cNvSpPr txBox="true"/>
            <p:nvPr/>
          </p:nvSpPr>
          <p:spPr>
            <a:xfrm rot="0">
              <a:off x="1180404" y="-50728"/>
              <a:ext cx="8770288" cy="761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>
                  <a:solidFill>
                    <a:srgbClr val="2A2E3A"/>
                  </a:solidFill>
                  <a:latin typeface="Helios"/>
                </a:rPr>
                <a:t>Trusted admin panal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462445" y="8442092"/>
            <a:ext cx="7463019" cy="551923"/>
            <a:chOff x="0" y="0"/>
            <a:chExt cx="9950693" cy="735898"/>
          </a:xfrm>
        </p:grpSpPr>
        <p:grpSp>
          <p:nvGrpSpPr>
            <p:cNvPr name="Group 34" id="34"/>
            <p:cNvGrpSpPr/>
            <p:nvPr/>
          </p:nvGrpSpPr>
          <p:grpSpPr>
            <a:xfrm rot="-5400000">
              <a:off x="-160710" y="160710"/>
              <a:ext cx="735898" cy="414478"/>
              <a:chOff x="0" y="0"/>
              <a:chExt cx="812800" cy="457791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457791"/>
              </a:xfrm>
              <a:custGeom>
                <a:avLst/>
                <a:gdLst/>
                <a:ahLst/>
                <a:cxnLst/>
                <a:rect r="r" b="b" t="t" l="l"/>
                <a:pathLst>
                  <a:path h="457791" w="812800">
                    <a:moveTo>
                      <a:pt x="406400" y="457791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457791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127000" y="23174"/>
                <a:ext cx="558800" cy="2220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"/>
                  </a:lnSpc>
                </a:pPr>
              </a:p>
            </p:txBody>
          </p:sp>
        </p:grpSp>
        <p:sp>
          <p:nvSpPr>
            <p:cNvPr name="TextBox 37" id="37"/>
            <p:cNvSpPr txBox="true"/>
            <p:nvPr/>
          </p:nvSpPr>
          <p:spPr>
            <a:xfrm rot="0">
              <a:off x="1180404" y="-50728"/>
              <a:ext cx="8770288" cy="761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>
                  <a:solidFill>
                    <a:srgbClr val="2A2E3A"/>
                  </a:solidFill>
                  <a:latin typeface="Helios"/>
                </a:rPr>
                <a:t>Updating via group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462445" y="9258300"/>
            <a:ext cx="7669500" cy="567193"/>
            <a:chOff x="0" y="0"/>
            <a:chExt cx="10226000" cy="756258"/>
          </a:xfrm>
        </p:grpSpPr>
        <p:grpSp>
          <p:nvGrpSpPr>
            <p:cNvPr name="Group 39" id="39"/>
            <p:cNvGrpSpPr/>
            <p:nvPr/>
          </p:nvGrpSpPr>
          <p:grpSpPr>
            <a:xfrm rot="-5400000">
              <a:off x="-165156" y="165156"/>
              <a:ext cx="756258" cy="425945"/>
              <a:chOff x="0" y="0"/>
              <a:chExt cx="812800" cy="457791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457791"/>
              </a:xfrm>
              <a:custGeom>
                <a:avLst/>
                <a:gdLst/>
                <a:ahLst/>
                <a:cxnLst/>
                <a:rect r="r" b="b" t="t" l="l"/>
                <a:pathLst>
                  <a:path h="457791" w="812800">
                    <a:moveTo>
                      <a:pt x="406400" y="457791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457791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127000" y="23174"/>
                <a:ext cx="558800" cy="2220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"/>
                  </a:lnSpc>
                </a:pPr>
              </a:p>
            </p:txBody>
          </p:sp>
        </p:grpSp>
        <p:sp>
          <p:nvSpPr>
            <p:cNvPr name="TextBox 42" id="42"/>
            <p:cNvSpPr txBox="true"/>
            <p:nvPr/>
          </p:nvSpPr>
          <p:spPr>
            <a:xfrm rot="0">
              <a:off x="1213063" y="-50023"/>
              <a:ext cx="9012937" cy="7801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91"/>
                </a:lnSpc>
              </a:pPr>
              <a:r>
                <a:rPr lang="en-US" sz="3494">
                  <a:solidFill>
                    <a:srgbClr val="2A2E3A"/>
                  </a:solidFill>
                  <a:latin typeface="Helios"/>
                </a:rPr>
                <a:t>Chatting With other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8919486" y="1028700"/>
            <a:ext cx="7463019" cy="551923"/>
            <a:chOff x="0" y="0"/>
            <a:chExt cx="9950693" cy="735898"/>
          </a:xfrm>
        </p:grpSpPr>
        <p:grpSp>
          <p:nvGrpSpPr>
            <p:cNvPr name="Group 44" id="44"/>
            <p:cNvGrpSpPr/>
            <p:nvPr/>
          </p:nvGrpSpPr>
          <p:grpSpPr>
            <a:xfrm rot="-5400000">
              <a:off x="-160710" y="160710"/>
              <a:ext cx="735898" cy="414478"/>
              <a:chOff x="0" y="0"/>
              <a:chExt cx="812800" cy="457791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12800" cy="457791"/>
              </a:xfrm>
              <a:custGeom>
                <a:avLst/>
                <a:gdLst/>
                <a:ahLst/>
                <a:cxnLst/>
                <a:rect r="r" b="b" t="t" l="l"/>
                <a:pathLst>
                  <a:path h="457791" w="812800">
                    <a:moveTo>
                      <a:pt x="406400" y="457791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457791"/>
                    </a:lnTo>
                    <a:close/>
                  </a:path>
                </a:pathLst>
              </a:custGeom>
              <a:solidFill>
                <a:srgbClr val="E8223B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127000" y="23174"/>
                <a:ext cx="558800" cy="2220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"/>
                  </a:lnSpc>
                </a:pPr>
              </a:p>
            </p:txBody>
          </p:sp>
        </p:grpSp>
        <p:sp>
          <p:nvSpPr>
            <p:cNvPr name="TextBox 47" id="47"/>
            <p:cNvSpPr txBox="true"/>
            <p:nvPr/>
          </p:nvSpPr>
          <p:spPr>
            <a:xfrm rot="0">
              <a:off x="1180404" y="-50728"/>
              <a:ext cx="8770288" cy="7611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>
                  <a:solidFill>
                    <a:srgbClr val="2A2E3A"/>
                  </a:solidFill>
                  <a:latin typeface="Helios"/>
                </a:rPr>
                <a:t>Filtering desired tour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826866"/>
            <a:ext cx="16397583" cy="7929769"/>
          </a:xfrm>
          <a:custGeom>
            <a:avLst/>
            <a:gdLst/>
            <a:ahLst/>
            <a:cxnLst/>
            <a:rect r="r" b="b" t="t" l="l"/>
            <a:pathLst>
              <a:path h="7929769" w="16397583">
                <a:moveTo>
                  <a:pt x="0" y="0"/>
                </a:moveTo>
                <a:lnTo>
                  <a:pt x="16397583" y="0"/>
                </a:lnTo>
                <a:lnTo>
                  <a:pt x="16397583" y="7929769"/>
                </a:lnTo>
                <a:lnTo>
                  <a:pt x="0" y="79297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2731315" y="0"/>
            <a:ext cx="10844910" cy="2477785"/>
            <a:chOff x="0" y="0"/>
            <a:chExt cx="819809" cy="1873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9809" cy="187305"/>
            </a:xfrm>
            <a:custGeom>
              <a:avLst/>
              <a:gdLst/>
              <a:ahLst/>
              <a:cxnLst/>
              <a:rect r="r" b="b" t="t" l="l"/>
              <a:pathLst>
                <a:path h="187305" w="819809">
                  <a:moveTo>
                    <a:pt x="203200" y="0"/>
                  </a:moveTo>
                  <a:lnTo>
                    <a:pt x="616609" y="0"/>
                  </a:lnTo>
                  <a:lnTo>
                    <a:pt x="819809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-38100"/>
              <a:ext cx="565809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15731" y="556514"/>
            <a:ext cx="5247965" cy="1354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88"/>
              </a:lnSpc>
            </a:pPr>
            <a:r>
              <a:rPr lang="en-US" sz="7991">
                <a:solidFill>
                  <a:srgbClr val="000000"/>
                </a:solidFill>
                <a:latin typeface="Canva Sans Bold"/>
              </a:rPr>
              <a:t>Flowchart: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DAFz9_G4Tw0</dc:identifier>
  <dcterms:modified xsi:type="dcterms:W3CDTF">2011-08-01T06:04:30Z</dcterms:modified>
  <cp:revision>1</cp:revision>
  <dc:title>Cholo Ghuri</dc:title>
</cp:coreProperties>
</file>